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41"/>
  </p:notesMasterIdLst>
  <p:handoutMasterIdLst>
    <p:handoutMasterId r:id="rId42"/>
  </p:handoutMasterIdLst>
  <p:sldIdLst>
    <p:sldId id="256" r:id="rId5"/>
    <p:sldId id="258" r:id="rId6"/>
    <p:sldId id="275" r:id="rId7"/>
    <p:sldId id="277" r:id="rId8"/>
    <p:sldId id="305" r:id="rId9"/>
    <p:sldId id="278" r:id="rId10"/>
    <p:sldId id="279" r:id="rId11"/>
    <p:sldId id="284" r:id="rId12"/>
    <p:sldId id="286" r:id="rId13"/>
    <p:sldId id="280" r:id="rId14"/>
    <p:sldId id="285" r:id="rId15"/>
    <p:sldId id="287" r:id="rId16"/>
    <p:sldId id="281" r:id="rId17"/>
    <p:sldId id="288" r:id="rId18"/>
    <p:sldId id="289" r:id="rId19"/>
    <p:sldId id="290" r:id="rId20"/>
    <p:sldId id="291" r:id="rId21"/>
    <p:sldId id="282" r:id="rId22"/>
    <p:sldId id="292" r:id="rId23"/>
    <p:sldId id="307" r:id="rId24"/>
    <p:sldId id="308" r:id="rId25"/>
    <p:sldId id="283" r:id="rId26"/>
    <p:sldId id="293" r:id="rId27"/>
    <p:sldId id="294" r:id="rId28"/>
    <p:sldId id="298" r:id="rId29"/>
    <p:sldId id="299" r:id="rId30"/>
    <p:sldId id="300" r:id="rId31"/>
    <p:sldId id="295" r:id="rId32"/>
    <p:sldId id="301" r:id="rId33"/>
    <p:sldId id="302" r:id="rId34"/>
    <p:sldId id="296" r:id="rId35"/>
    <p:sldId id="303" r:id="rId36"/>
    <p:sldId id="297" r:id="rId37"/>
    <p:sldId id="304" r:id="rId38"/>
    <p:sldId id="306" r:id="rId39"/>
    <p:sldId id="27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96E"/>
    <a:srgbClr val="7385C7"/>
    <a:srgbClr val="788ACF"/>
    <a:srgbClr val="E571B5"/>
    <a:srgbClr val="E071B5"/>
    <a:srgbClr val="452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7" autoAdjust="0"/>
    <p:restoredTop sz="59468" autoAdjust="0"/>
  </p:normalViewPr>
  <p:slideViewPr>
    <p:cSldViewPr snapToGrid="0" snapToObjects="1">
      <p:cViewPr varScale="1">
        <p:scale>
          <a:sx n="64" d="100"/>
          <a:sy n="64" d="100"/>
        </p:scale>
        <p:origin x="786" y="39"/>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05/08/2025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05/08/2025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37432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360009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53067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340153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4194454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3975412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281485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402049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2875481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173266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1242169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410728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dirty="0"/>
          </a:p>
        </p:txBody>
      </p:sp>
    </p:spTree>
    <p:extLst>
      <p:ext uri="{BB962C8B-B14F-4D97-AF65-F5344CB8AC3E}">
        <p14:creationId xmlns:p14="http://schemas.microsoft.com/office/powerpoint/2010/main" val="3348688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23</a:t>
            </a:fld>
            <a:endParaRPr lang="en-US" dirty="0"/>
          </a:p>
        </p:txBody>
      </p:sp>
    </p:spTree>
    <p:extLst>
      <p:ext uri="{BB962C8B-B14F-4D97-AF65-F5344CB8AC3E}">
        <p14:creationId xmlns:p14="http://schemas.microsoft.com/office/powerpoint/2010/main" val="776663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24</a:t>
            </a:fld>
            <a:endParaRPr lang="en-US" dirty="0"/>
          </a:p>
        </p:txBody>
      </p:sp>
    </p:spTree>
    <p:extLst>
      <p:ext uri="{BB962C8B-B14F-4D97-AF65-F5344CB8AC3E}">
        <p14:creationId xmlns:p14="http://schemas.microsoft.com/office/powerpoint/2010/main" val="3940093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25</a:t>
            </a:fld>
            <a:endParaRPr lang="en-US" dirty="0"/>
          </a:p>
        </p:txBody>
      </p:sp>
    </p:spTree>
    <p:extLst>
      <p:ext uri="{BB962C8B-B14F-4D97-AF65-F5344CB8AC3E}">
        <p14:creationId xmlns:p14="http://schemas.microsoft.com/office/powerpoint/2010/main" val="53464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26</a:t>
            </a:fld>
            <a:endParaRPr lang="en-US" dirty="0"/>
          </a:p>
        </p:txBody>
      </p:sp>
    </p:spTree>
    <p:extLst>
      <p:ext uri="{BB962C8B-B14F-4D97-AF65-F5344CB8AC3E}">
        <p14:creationId xmlns:p14="http://schemas.microsoft.com/office/powerpoint/2010/main" val="290480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27</a:t>
            </a:fld>
            <a:endParaRPr lang="en-US" dirty="0"/>
          </a:p>
        </p:txBody>
      </p:sp>
    </p:spTree>
    <p:extLst>
      <p:ext uri="{BB962C8B-B14F-4D97-AF65-F5344CB8AC3E}">
        <p14:creationId xmlns:p14="http://schemas.microsoft.com/office/powerpoint/2010/main" val="1098198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28</a:t>
            </a:fld>
            <a:endParaRPr lang="en-US" dirty="0"/>
          </a:p>
        </p:txBody>
      </p:sp>
    </p:spTree>
    <p:extLst>
      <p:ext uri="{BB962C8B-B14F-4D97-AF65-F5344CB8AC3E}">
        <p14:creationId xmlns:p14="http://schemas.microsoft.com/office/powerpoint/2010/main" val="140719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29</a:t>
            </a:fld>
            <a:endParaRPr lang="en-US" dirty="0"/>
          </a:p>
        </p:txBody>
      </p:sp>
    </p:spTree>
    <p:extLst>
      <p:ext uri="{BB962C8B-B14F-4D97-AF65-F5344CB8AC3E}">
        <p14:creationId xmlns:p14="http://schemas.microsoft.com/office/powerpoint/2010/main" val="377000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3131520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30</a:t>
            </a:fld>
            <a:endParaRPr lang="en-US" dirty="0"/>
          </a:p>
        </p:txBody>
      </p:sp>
    </p:spTree>
    <p:extLst>
      <p:ext uri="{BB962C8B-B14F-4D97-AF65-F5344CB8AC3E}">
        <p14:creationId xmlns:p14="http://schemas.microsoft.com/office/powerpoint/2010/main" val="2327226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31</a:t>
            </a:fld>
            <a:endParaRPr lang="en-US" dirty="0"/>
          </a:p>
        </p:txBody>
      </p:sp>
    </p:spTree>
    <p:extLst>
      <p:ext uri="{BB962C8B-B14F-4D97-AF65-F5344CB8AC3E}">
        <p14:creationId xmlns:p14="http://schemas.microsoft.com/office/powerpoint/2010/main" val="829352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32</a:t>
            </a:fld>
            <a:endParaRPr lang="en-US" dirty="0"/>
          </a:p>
        </p:txBody>
      </p:sp>
    </p:spTree>
    <p:extLst>
      <p:ext uri="{BB962C8B-B14F-4D97-AF65-F5344CB8AC3E}">
        <p14:creationId xmlns:p14="http://schemas.microsoft.com/office/powerpoint/2010/main" val="445787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33</a:t>
            </a:fld>
            <a:endParaRPr lang="en-US" dirty="0"/>
          </a:p>
        </p:txBody>
      </p:sp>
    </p:spTree>
    <p:extLst>
      <p:ext uri="{BB962C8B-B14F-4D97-AF65-F5344CB8AC3E}">
        <p14:creationId xmlns:p14="http://schemas.microsoft.com/office/powerpoint/2010/main" val="14015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34</a:t>
            </a:fld>
            <a:endParaRPr lang="en-US" dirty="0"/>
          </a:p>
        </p:txBody>
      </p:sp>
    </p:spTree>
    <p:extLst>
      <p:ext uri="{BB962C8B-B14F-4D97-AF65-F5344CB8AC3E}">
        <p14:creationId xmlns:p14="http://schemas.microsoft.com/office/powerpoint/2010/main" val="1736218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36</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209015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237598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57255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77072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422902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3544004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315E3FA-B406-4AD9-94C2-34968E518B1E}" type="datetime1">
              <a:rPr lang="en-US" smtClean="0"/>
              <a:t>05/08/2025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84E838-011C-4349-B75B-E583F163C41D}" type="datetime1">
              <a:rPr lang="en-US" smtClean="0"/>
              <a:t>05/08/2025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E196454-552D-4384-9FFF-14696B76E802}"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AB6D18-3C93-4C7D-AC54-9E5C81144F96}"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A00428C-B652-45E0-B588-DF27D3577783}"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2BFA3B-85F9-4553-825A-59E04836EE2B}"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EF9921-6B39-4704-ABDD-52FD55CDB228}"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045E3F-30F5-4222-9572-DA57A8E9FE66}"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8AF86F-BE21-4B4E-8C39-C98119F4CCB3}"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EE7986-4EA1-4A48-909A-176F33AB054C}"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F763E7-6828-4ED6-877D-1627CDCAE2E4}" type="datetime1">
              <a:rPr lang="en-US" smtClean="0"/>
              <a:t>05/08/2025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DE639D-380B-4D62-B3A7-867ED17F4A1B}" type="datetime1">
              <a:rPr lang="en-US" smtClean="0"/>
              <a:t>05/08/2025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9561B6-0A26-4B60-9939-A53BDA820652}" type="datetime1">
              <a:rPr lang="en-US" smtClean="0"/>
              <a:t>05/08/2025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4AA002-75A2-4BC6-A5DB-64D0A41A935C}" type="datetime1">
              <a:rPr lang="en-US" smtClean="0"/>
              <a:t>05/08/2025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195C0DC-A38E-4374-BD09-9C7D3FE748CF}" type="datetime1">
              <a:rPr lang="en-US" smtClean="0"/>
              <a:t>05/08/2025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BBE1F32-45A2-4E23-8C77-6CBA451A8D6F}" type="datetime1">
              <a:rPr lang="en-US" smtClean="0"/>
              <a:t>05/08/2025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B3A9BFC-29F4-4541-9085-6FE0A3204FB8}" type="datetime1">
              <a:rPr lang="en-US" smtClean="0"/>
              <a:t>05/08/2025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DA55F8-5B79-4ED3-8B93-D341F65A9E04}" type="datetime1">
              <a:rPr lang="en-US" smtClean="0"/>
              <a:t>05/08/2025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slide" Target="slide3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slide" Target="slide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arxiv.org/abs/2302.04761" TargetMode="External"/><Relationship Id="rId13"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hyperlink" Target="https://app.datacamp.com/learn/courses/introduction-to-ai-agents" TargetMode="External"/><Relationship Id="rId2" Type="http://schemas.openxmlformats.org/officeDocument/2006/relationships/hyperlink" Target="https://huggingface.co/learn/agents-course/en/unit0/introduction%20%5b1" TargetMode="External"/><Relationship Id="rId1" Type="http://schemas.openxmlformats.org/officeDocument/2006/relationships/slideLayout" Target="../slideLayouts/slideLayout7.xml"/><Relationship Id="rId6" Type="http://schemas.openxmlformats.org/officeDocument/2006/relationships/hyperlink" Target="https://microsoft.github.io/ai-agents-for-beginners/01-intro-to-ai-agents/" TargetMode="Externa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hyperlink" Target="https://newsroom.cisco.com/c/r/newsroom/en/us/a/y2025/m03/cisco-paves-the-way-with-agentic-ai-collaboration.html%20%5b5" TargetMode="External"/><Relationship Id="rId4" Type="http://schemas.openxmlformats.org/officeDocument/2006/relationships/hyperlink" Target="https://arxiv.org/abs/1810.04805%20%5b3" TargetMode="External"/><Relationship Id="rId9" Type="http://schemas.openxmlformats.org/officeDocument/2006/relationships/slide" Target="slide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1421567" y="1108267"/>
            <a:ext cx="8809220" cy="2421464"/>
          </a:xfrm>
        </p:spPr>
        <p:txBody>
          <a:bodyPr>
            <a:normAutofit/>
          </a:bodyPr>
          <a:lstStyle/>
          <a:p>
            <a:r>
              <a:rPr lang="en-US" b="1" dirty="0" smtClean="0"/>
              <a:t>Introduction of AI Agents</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422098" y="3717110"/>
            <a:ext cx="3732498" cy="1012288"/>
          </a:xfrm>
        </p:spPr>
        <p:txBody>
          <a:bodyPr>
            <a:normAutofit/>
          </a:bodyPr>
          <a:lstStyle/>
          <a:p>
            <a:r>
              <a:rPr lang="en-US" spc="-10" dirty="0"/>
              <a:t>Presented</a:t>
            </a:r>
            <a:r>
              <a:rPr lang="en-US" spc="-65" dirty="0"/>
              <a:t> </a:t>
            </a:r>
            <a:r>
              <a:rPr lang="en-US" dirty="0"/>
              <a:t>by:</a:t>
            </a:r>
            <a:r>
              <a:rPr lang="en-US" spc="-70" dirty="0"/>
              <a:t> </a:t>
            </a:r>
            <a:r>
              <a:rPr lang="en-US" dirty="0" smtClean="0"/>
              <a:t>Sourour Hammoud</a:t>
            </a:r>
          </a:p>
          <a:p>
            <a:pPr algn="ctr"/>
            <a:r>
              <a:rPr lang="en-US" dirty="0" smtClean="0">
                <a:solidFill>
                  <a:schemeClr val="accent1">
                    <a:lumMod val="40000"/>
                    <a:lumOff val="60000"/>
                  </a:schemeClr>
                </a:solidFill>
              </a:rPr>
              <a:t>August 2,2025</a:t>
            </a:r>
            <a:endParaRPr lang="en-US" dirty="0">
              <a:solidFill>
                <a:schemeClr val="accent1">
                  <a:lumMod val="40000"/>
                  <a:lumOff val="6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56675" cy="1256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4075" y="0"/>
            <a:ext cx="1252728" cy="1252728"/>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808434" y="1921830"/>
            <a:ext cx="8380536" cy="3265357"/>
          </a:xfrm>
        </p:spPr>
        <p:txBody>
          <a:bodyPr>
            <a:normAutofit/>
          </a:bodyPr>
          <a:lstStyle/>
          <a:p>
            <a:r>
              <a:rPr lang="en-US" sz="5400" b="1" dirty="0" smtClean="0"/>
              <a:t>Components of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7437248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86395" y="2017425"/>
            <a:ext cx="1746351" cy="1588957"/>
          </a:xfrm>
          <a:prstGeom prst="ellipse">
            <a:avLst/>
          </a:prstGeom>
          <a:ln>
            <a:noFill/>
          </a:ln>
          <a:effectLst>
            <a:softEdge rad="112500"/>
          </a:effectLst>
        </p:spPr>
      </p:pic>
      <p:pic>
        <p:nvPicPr>
          <p:cNvPr id="6" name="Picture 5"/>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CrisscrossEtching/>
                    </a14:imgEffect>
                  </a14:imgLayer>
                </a14:imgProps>
              </a:ext>
              <a:ext uri="{28A0092B-C50C-407E-A947-70E740481C1C}">
                <a14:useLocalDpi xmlns:a14="http://schemas.microsoft.com/office/drawing/2010/main" val="0"/>
              </a:ext>
            </a:extLst>
          </a:blip>
          <a:stretch>
            <a:fillRect/>
          </a:stretch>
        </p:blipFill>
        <p:spPr>
          <a:xfrm>
            <a:off x="4683802" y="1987444"/>
            <a:ext cx="1663909" cy="1648917"/>
          </a:xfrm>
          <a:prstGeom prst="ellipse">
            <a:avLst/>
          </a:prstGeom>
          <a:ln>
            <a:noFill/>
          </a:ln>
          <a:effectLst>
            <a:softEdge rad="112500"/>
          </a:effectLst>
        </p:spPr>
      </p:pic>
      <p:pic>
        <p:nvPicPr>
          <p:cNvPr id="7" name="Picture 6"/>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03694" y="1957464"/>
            <a:ext cx="1701383" cy="1648918"/>
          </a:xfrm>
          <a:prstGeom prst="ellipse">
            <a:avLst/>
          </a:prstGeom>
          <a:ln>
            <a:noFill/>
          </a:ln>
          <a:effectLst>
            <a:softEdge rad="112500"/>
          </a:effectLst>
        </p:spPr>
      </p:pic>
      <p:sp>
        <p:nvSpPr>
          <p:cNvPr id="8" name="TextBox 7"/>
          <p:cNvSpPr txBox="1"/>
          <p:nvPr/>
        </p:nvSpPr>
        <p:spPr>
          <a:xfrm>
            <a:off x="1446552" y="4069830"/>
            <a:ext cx="2226038" cy="461665"/>
          </a:xfrm>
          <a:prstGeom prst="rect">
            <a:avLst/>
          </a:prstGeom>
          <a:noFill/>
        </p:spPr>
        <p:txBody>
          <a:bodyPr wrap="square" rtlCol="0">
            <a:spAutoFit/>
          </a:bodyPr>
          <a:lstStyle/>
          <a:p>
            <a:r>
              <a:rPr lang="en-US" sz="2400" dirty="0" smtClean="0"/>
              <a:t>ENVIRONMENT</a:t>
            </a:r>
            <a:r>
              <a:rPr lang="en-US" dirty="0" smtClean="0"/>
              <a:t> </a:t>
            </a:r>
            <a:endParaRPr lang="en-US" dirty="0"/>
          </a:p>
        </p:txBody>
      </p:sp>
      <p:sp>
        <p:nvSpPr>
          <p:cNvPr id="9" name="TextBox 8"/>
          <p:cNvSpPr txBox="1"/>
          <p:nvPr/>
        </p:nvSpPr>
        <p:spPr>
          <a:xfrm>
            <a:off x="4795605" y="4069829"/>
            <a:ext cx="1440304" cy="461665"/>
          </a:xfrm>
          <a:prstGeom prst="rect">
            <a:avLst/>
          </a:prstGeom>
          <a:noFill/>
        </p:spPr>
        <p:txBody>
          <a:bodyPr wrap="square" rtlCol="0">
            <a:spAutoFit/>
          </a:bodyPr>
          <a:lstStyle/>
          <a:p>
            <a:r>
              <a:rPr lang="en-US" sz="2400" dirty="0" smtClean="0"/>
              <a:t>SENSORS</a:t>
            </a:r>
            <a:endParaRPr lang="en-US" sz="2400" dirty="0"/>
          </a:p>
        </p:txBody>
      </p:sp>
      <p:sp>
        <p:nvSpPr>
          <p:cNvPr id="10" name="TextBox 9"/>
          <p:cNvSpPr txBox="1"/>
          <p:nvPr/>
        </p:nvSpPr>
        <p:spPr>
          <a:xfrm>
            <a:off x="7642485" y="4069829"/>
            <a:ext cx="1823803" cy="461665"/>
          </a:xfrm>
          <a:prstGeom prst="rect">
            <a:avLst/>
          </a:prstGeom>
          <a:noFill/>
        </p:spPr>
        <p:txBody>
          <a:bodyPr wrap="square" rtlCol="0">
            <a:spAutoFit/>
          </a:bodyPr>
          <a:lstStyle/>
          <a:p>
            <a:r>
              <a:rPr lang="en-US" sz="2400" dirty="0" smtClean="0"/>
              <a:t>ACTUATORS</a:t>
            </a:r>
            <a:endParaRPr lang="en-US" sz="2400" dirty="0"/>
          </a:p>
        </p:txBody>
      </p:sp>
      <p:sp>
        <p:nvSpPr>
          <p:cNvPr id="2" name="Slide Number Placeholder 1"/>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32529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83438" y="1259175"/>
            <a:ext cx="7450110" cy="3581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12</a:t>
            </a:fld>
            <a:endParaRPr lang="en-US" dirty="0"/>
          </a:p>
        </p:txBody>
      </p:sp>
      <p:sp>
        <p:nvSpPr>
          <p:cNvPr id="4" name="TextBox 3"/>
          <p:cNvSpPr txBox="1"/>
          <p:nvPr/>
        </p:nvSpPr>
        <p:spPr>
          <a:xfrm>
            <a:off x="9990944" y="4781862"/>
            <a:ext cx="614597" cy="369332"/>
          </a:xfrm>
          <a:prstGeom prst="rect">
            <a:avLst/>
          </a:prstGeom>
          <a:noFill/>
        </p:spPr>
        <p:txBody>
          <a:bodyPr wrap="square" rtlCol="0">
            <a:spAutoFit/>
          </a:bodyPr>
          <a:lstStyle/>
          <a:p>
            <a:r>
              <a:rPr lang="en-US" dirty="0" smtClean="0">
                <a:hlinkClick r:id="rId4" action="ppaction://hlinksldjump"/>
              </a:rPr>
              <a:t>[6]</a:t>
            </a:r>
            <a:endParaRPr lang="en-US" dirty="0"/>
          </a:p>
        </p:txBody>
      </p:sp>
    </p:spTree>
    <p:extLst>
      <p:ext uri="{BB962C8B-B14F-4D97-AF65-F5344CB8AC3E}">
        <p14:creationId xmlns:p14="http://schemas.microsoft.com/office/powerpoint/2010/main" val="2495008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158584" y="1876860"/>
            <a:ext cx="6220918" cy="3265357"/>
          </a:xfrm>
        </p:spPr>
        <p:txBody>
          <a:bodyPr>
            <a:normAutofit/>
          </a:bodyPr>
          <a:lstStyle/>
          <a:p>
            <a:r>
              <a:rPr lang="en-US" sz="5400" b="1" dirty="0" smtClean="0"/>
              <a:t>CYCLES OF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421228723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5590"/>
          <a:stretch/>
        </p:blipFill>
        <p:spPr>
          <a:xfrm>
            <a:off x="2334225" y="1430598"/>
            <a:ext cx="7139559" cy="3515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14</a:t>
            </a:fld>
            <a:endParaRPr lang="en-US" dirty="0"/>
          </a:p>
        </p:txBody>
      </p:sp>
      <p:sp>
        <p:nvSpPr>
          <p:cNvPr id="4" name="TextBox 3"/>
          <p:cNvSpPr txBox="1"/>
          <p:nvPr/>
        </p:nvSpPr>
        <p:spPr>
          <a:xfrm>
            <a:off x="9661161" y="4946300"/>
            <a:ext cx="727023" cy="369332"/>
          </a:xfrm>
          <a:prstGeom prst="rect">
            <a:avLst/>
          </a:prstGeom>
          <a:noFill/>
        </p:spPr>
        <p:txBody>
          <a:bodyPr wrap="square" rtlCol="0">
            <a:spAutoFit/>
          </a:bodyPr>
          <a:lstStyle/>
          <a:p>
            <a:r>
              <a:rPr lang="en-US" dirty="0" smtClean="0">
                <a:hlinkClick r:id="rId4" action="ppaction://hlinksldjump"/>
              </a:rPr>
              <a:t>[6]</a:t>
            </a:r>
            <a:endParaRPr lang="en-US" dirty="0"/>
          </a:p>
        </p:txBody>
      </p:sp>
    </p:spTree>
    <p:extLst>
      <p:ext uri="{BB962C8B-B14F-4D97-AF65-F5344CB8AC3E}">
        <p14:creationId xmlns:p14="http://schemas.microsoft.com/office/powerpoint/2010/main" val="286396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04939" y="1139409"/>
            <a:ext cx="3717560" cy="584775"/>
          </a:xfrm>
          <a:prstGeom prst="rect">
            <a:avLst/>
          </a:prstGeom>
          <a:noFill/>
        </p:spPr>
        <p:txBody>
          <a:bodyPr wrap="square" rtlCol="0">
            <a:spAutoFit/>
          </a:bodyPr>
          <a:lstStyle/>
          <a:p>
            <a:r>
              <a:rPr lang="en-US" sz="3200" dirty="0" smtClean="0"/>
              <a:t>TYPES OF THOUGHT:</a:t>
            </a:r>
            <a:endParaRPr lang="en-US" sz="3200" dirty="0"/>
          </a:p>
        </p:txBody>
      </p:sp>
      <p:sp>
        <p:nvSpPr>
          <p:cNvPr id="5" name="Flowchart: Alternate Process 4"/>
          <p:cNvSpPr/>
          <p:nvPr/>
        </p:nvSpPr>
        <p:spPr>
          <a:xfrm>
            <a:off x="734519" y="262702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Planning</a:t>
            </a:r>
            <a:endParaRPr lang="en-US" dirty="0"/>
          </a:p>
        </p:txBody>
      </p:sp>
      <p:sp>
        <p:nvSpPr>
          <p:cNvPr id="6" name="Flowchart: Alternate Process 5"/>
          <p:cNvSpPr/>
          <p:nvPr/>
        </p:nvSpPr>
        <p:spPr>
          <a:xfrm>
            <a:off x="2295995"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Self Reflection</a:t>
            </a:r>
            <a:endParaRPr lang="en-US" dirty="0"/>
          </a:p>
        </p:txBody>
      </p:sp>
      <p:sp>
        <p:nvSpPr>
          <p:cNvPr id="7" name="Flowchart: Alternate Process 6"/>
          <p:cNvSpPr/>
          <p:nvPr/>
        </p:nvSpPr>
        <p:spPr>
          <a:xfrm>
            <a:off x="4959247"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Goal Setting</a:t>
            </a:r>
            <a:endParaRPr lang="en-US" dirty="0"/>
          </a:p>
        </p:txBody>
      </p:sp>
      <p:sp>
        <p:nvSpPr>
          <p:cNvPr id="8" name="Flowchart: Alternate Process 7"/>
          <p:cNvSpPr/>
          <p:nvPr/>
        </p:nvSpPr>
        <p:spPr>
          <a:xfrm>
            <a:off x="7622499" y="390119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Prioritization</a:t>
            </a:r>
            <a:endParaRPr lang="en-US" dirty="0"/>
          </a:p>
        </p:txBody>
      </p:sp>
      <p:sp>
        <p:nvSpPr>
          <p:cNvPr id="9" name="Flowchart: Alternate Process 8"/>
          <p:cNvSpPr/>
          <p:nvPr/>
        </p:nvSpPr>
        <p:spPr>
          <a:xfrm>
            <a:off x="2903096" y="263702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US" dirty="0" smtClean="0"/>
              <a:t>nalysis</a:t>
            </a:r>
            <a:endParaRPr lang="en-US" dirty="0"/>
          </a:p>
        </p:txBody>
      </p:sp>
      <p:sp>
        <p:nvSpPr>
          <p:cNvPr id="10" name="Flowchart: Alternate Process 9"/>
          <p:cNvSpPr/>
          <p:nvPr/>
        </p:nvSpPr>
        <p:spPr>
          <a:xfrm>
            <a:off x="5071673" y="2590801"/>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Decision Making</a:t>
            </a:r>
            <a:endParaRPr lang="en-US" dirty="0"/>
          </a:p>
        </p:txBody>
      </p:sp>
      <p:sp>
        <p:nvSpPr>
          <p:cNvPr id="11" name="Flowchart: Alternate Process 10"/>
          <p:cNvSpPr/>
          <p:nvPr/>
        </p:nvSpPr>
        <p:spPr>
          <a:xfrm>
            <a:off x="7240250" y="2494772"/>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Problem Solving</a:t>
            </a:r>
            <a:endParaRPr lang="en-US" dirty="0"/>
          </a:p>
        </p:txBody>
      </p:sp>
      <p:sp>
        <p:nvSpPr>
          <p:cNvPr id="12" name="Flowchart: Alternate Process 11"/>
          <p:cNvSpPr/>
          <p:nvPr/>
        </p:nvSpPr>
        <p:spPr>
          <a:xfrm>
            <a:off x="9408827" y="2494772"/>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Memory Integration</a:t>
            </a: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272491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62139" y="3377702"/>
            <a:ext cx="4519533" cy="584775"/>
          </a:xfrm>
          <a:prstGeom prst="rect">
            <a:avLst/>
          </a:prstGeom>
          <a:noFill/>
        </p:spPr>
        <p:txBody>
          <a:bodyPr wrap="square" rtlCol="0">
            <a:spAutoFit/>
          </a:bodyPr>
          <a:lstStyle/>
          <a:p>
            <a:r>
              <a:rPr lang="en-US" sz="3200" dirty="0" smtClean="0"/>
              <a:t>TYPES OF ACTION:</a:t>
            </a:r>
            <a:endParaRPr lang="en-US" sz="3200" dirty="0"/>
          </a:p>
        </p:txBody>
      </p:sp>
      <p:sp>
        <p:nvSpPr>
          <p:cNvPr id="6" name="Flowchart: Alternate Process 5"/>
          <p:cNvSpPr/>
          <p:nvPr/>
        </p:nvSpPr>
        <p:spPr>
          <a:xfrm>
            <a:off x="3543925" y="446332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Usage</a:t>
            </a:r>
          </a:p>
        </p:txBody>
      </p:sp>
      <p:sp>
        <p:nvSpPr>
          <p:cNvPr id="7" name="Flowchart: Alternate Process 6"/>
          <p:cNvSpPr/>
          <p:nvPr/>
        </p:nvSpPr>
        <p:spPr>
          <a:xfrm>
            <a:off x="6210925" y="445957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Interaction</a:t>
            </a:r>
          </a:p>
        </p:txBody>
      </p:sp>
      <p:sp>
        <p:nvSpPr>
          <p:cNvPr id="10" name="Flowchart: Alternate Process 9"/>
          <p:cNvSpPr/>
          <p:nvPr/>
        </p:nvSpPr>
        <p:spPr>
          <a:xfrm>
            <a:off x="876926" y="445957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 Gathering</a:t>
            </a:r>
          </a:p>
        </p:txBody>
      </p:sp>
      <p:sp>
        <p:nvSpPr>
          <p:cNvPr id="11" name="Flowchart: Alternate Process 10"/>
          <p:cNvSpPr/>
          <p:nvPr/>
        </p:nvSpPr>
        <p:spPr>
          <a:xfrm>
            <a:off x="8877925" y="4459577"/>
            <a:ext cx="1728865"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a:t>
            </a:r>
          </a:p>
        </p:txBody>
      </p:sp>
      <p:sp>
        <p:nvSpPr>
          <p:cNvPr id="13" name="Flowchart: Alternate Process 12"/>
          <p:cNvSpPr/>
          <p:nvPr/>
        </p:nvSpPr>
        <p:spPr>
          <a:xfrm>
            <a:off x="1836297" y="205849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JSON File </a:t>
            </a:r>
            <a:endParaRPr lang="en-US" dirty="0"/>
          </a:p>
        </p:txBody>
      </p:sp>
      <p:sp>
        <p:nvSpPr>
          <p:cNvPr id="14" name="Flowchart: Alternate Process 13"/>
          <p:cNvSpPr/>
          <p:nvPr/>
        </p:nvSpPr>
        <p:spPr>
          <a:xfrm>
            <a:off x="5152870" y="2058493"/>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Code Agent</a:t>
            </a:r>
            <a:endParaRPr lang="en-US" dirty="0"/>
          </a:p>
        </p:txBody>
      </p:sp>
      <p:sp>
        <p:nvSpPr>
          <p:cNvPr id="15" name="Flowchart: Alternate Process 14"/>
          <p:cNvSpPr/>
          <p:nvPr/>
        </p:nvSpPr>
        <p:spPr>
          <a:xfrm>
            <a:off x="8469444" y="1997207"/>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 Calling Agent</a:t>
            </a:r>
            <a:endParaRPr lang="en-US" dirty="0"/>
          </a:p>
        </p:txBody>
      </p:sp>
      <p:sp>
        <p:nvSpPr>
          <p:cNvPr id="16" name="TextBox 15"/>
          <p:cNvSpPr txBox="1"/>
          <p:nvPr/>
        </p:nvSpPr>
        <p:spPr>
          <a:xfrm>
            <a:off x="2903096" y="872552"/>
            <a:ext cx="6093498" cy="584775"/>
          </a:xfrm>
          <a:prstGeom prst="rect">
            <a:avLst/>
          </a:prstGeom>
          <a:noFill/>
        </p:spPr>
        <p:txBody>
          <a:bodyPr wrap="square" rtlCol="0">
            <a:spAutoFit/>
          </a:bodyPr>
          <a:lstStyle/>
          <a:p>
            <a:r>
              <a:rPr lang="en-US" sz="3200" dirty="0" smtClean="0"/>
              <a:t>TYPES OF AGENT ACTION FORMAT:</a:t>
            </a:r>
            <a:endParaRPr lang="en-US" sz="3200" dirty="0"/>
          </a:p>
        </p:txBody>
      </p:sp>
      <p:sp>
        <p:nvSpPr>
          <p:cNvPr id="2" name="Slide Number Placeholder 1"/>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511028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0" grpId="0" animBg="1"/>
      <p:bldP spid="11"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67464" y="1412432"/>
            <a:ext cx="4519533" cy="584775"/>
          </a:xfrm>
          <a:prstGeom prst="rect">
            <a:avLst/>
          </a:prstGeom>
          <a:noFill/>
        </p:spPr>
        <p:txBody>
          <a:bodyPr wrap="square" rtlCol="0">
            <a:spAutoFit/>
          </a:bodyPr>
          <a:lstStyle/>
          <a:p>
            <a:r>
              <a:rPr lang="en-US" sz="3200" dirty="0" smtClean="0"/>
              <a:t>TYPES OF OBSERVATION:</a:t>
            </a:r>
            <a:endParaRPr lang="en-US" sz="3200" dirty="0"/>
          </a:p>
        </p:txBody>
      </p:sp>
      <p:sp>
        <p:nvSpPr>
          <p:cNvPr id="6" name="Flowchart: Alternate Process 5"/>
          <p:cNvSpPr/>
          <p:nvPr/>
        </p:nvSpPr>
        <p:spPr>
          <a:xfrm>
            <a:off x="5040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Changes</a:t>
            </a:r>
          </a:p>
        </p:txBody>
      </p:sp>
      <p:sp>
        <p:nvSpPr>
          <p:cNvPr id="7" name="Flowchart: Alternate Process 6"/>
          <p:cNvSpPr/>
          <p:nvPr/>
        </p:nvSpPr>
        <p:spPr>
          <a:xfrm>
            <a:off x="8469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Data</a:t>
            </a:r>
            <a:endParaRPr lang="en-US" dirty="0"/>
          </a:p>
        </p:txBody>
      </p:sp>
      <p:sp>
        <p:nvSpPr>
          <p:cNvPr id="10" name="Flowchart: Alternate Process 9"/>
          <p:cNvSpPr/>
          <p:nvPr/>
        </p:nvSpPr>
        <p:spPr>
          <a:xfrm>
            <a:off x="1611444" y="2679259"/>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Feedback</a:t>
            </a:r>
          </a:p>
        </p:txBody>
      </p:sp>
      <p:sp>
        <p:nvSpPr>
          <p:cNvPr id="11" name="Flowchart: Alternate Process 10"/>
          <p:cNvSpPr/>
          <p:nvPr/>
        </p:nvSpPr>
        <p:spPr>
          <a:xfrm>
            <a:off x="3311579" y="4410626"/>
            <a:ext cx="1728865"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Analysis</a:t>
            </a:r>
          </a:p>
        </p:txBody>
      </p:sp>
      <p:sp>
        <p:nvSpPr>
          <p:cNvPr id="15" name="Flowchart: Alternate Process 14"/>
          <p:cNvSpPr/>
          <p:nvPr/>
        </p:nvSpPr>
        <p:spPr>
          <a:xfrm>
            <a:off x="6917961" y="4410626"/>
            <a:ext cx="1469036" cy="682052"/>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Time-based Events</a:t>
            </a:r>
          </a:p>
        </p:txBody>
      </p:sp>
      <p:sp>
        <p:nvSpPr>
          <p:cNvPr id="2" name="Slide Number Placeholder 1"/>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2130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383436" y="1809404"/>
            <a:ext cx="6026046" cy="3265357"/>
          </a:xfrm>
        </p:spPr>
        <p:txBody>
          <a:bodyPr>
            <a:normAutofit/>
          </a:bodyPr>
          <a:lstStyle/>
          <a:p>
            <a:r>
              <a:rPr lang="en-US" sz="5400" b="1" dirty="0" smtClean="0"/>
              <a:t>TYPES OF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15786425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635" t="13289" r="24770" b="12411"/>
          <a:stretch/>
        </p:blipFill>
        <p:spPr>
          <a:xfrm>
            <a:off x="1084157" y="1486846"/>
            <a:ext cx="1143960" cy="1281660"/>
          </a:xfrm>
          <a:prstGeom prst="ellipse">
            <a:avLst/>
          </a:prstGeom>
          <a:ln>
            <a:noFill/>
          </a:ln>
          <a:effectLst>
            <a:softEdge rad="112500"/>
          </a:effectLst>
        </p:spPr>
      </p:pic>
      <p:pic>
        <p:nvPicPr>
          <p:cNvPr id="3" name="Picture 2"/>
          <p:cNvPicPr>
            <a:picLocks noChangeAspect="1"/>
          </p:cNvPicPr>
          <p:nvPr/>
        </p:nvPicPr>
        <p:blipFill rotWithShape="1">
          <a:blip r:embed="rId4"/>
          <a:srcRect l="21722" t="15806" r="22418" b="9077"/>
          <a:stretch/>
        </p:blipFill>
        <p:spPr>
          <a:xfrm>
            <a:off x="3814547" y="1472739"/>
            <a:ext cx="1146749" cy="1247339"/>
          </a:xfrm>
          <a:prstGeom prst="ellipse">
            <a:avLst/>
          </a:prstGeom>
          <a:ln>
            <a:noFill/>
          </a:ln>
          <a:effectLst>
            <a:softEdge rad="112500"/>
          </a:effectLst>
        </p:spPr>
      </p:pic>
      <p:pic>
        <p:nvPicPr>
          <p:cNvPr id="4" name="Picture 3"/>
          <p:cNvPicPr>
            <a:picLocks noChangeAspect="1"/>
          </p:cNvPicPr>
          <p:nvPr/>
        </p:nvPicPr>
        <p:blipFill rotWithShape="1">
          <a:blip r:embed="rId5"/>
          <a:srcRect l="13100" t="10220" r="16195" b="11182"/>
          <a:stretch/>
        </p:blipFill>
        <p:spPr>
          <a:xfrm>
            <a:off x="6547726" y="1447614"/>
            <a:ext cx="1158852" cy="1348481"/>
          </a:xfrm>
          <a:prstGeom prst="ellipse">
            <a:avLst/>
          </a:prstGeom>
          <a:ln>
            <a:noFill/>
          </a:ln>
          <a:effectLst>
            <a:softEdge rad="112500"/>
          </a:effectLst>
        </p:spPr>
      </p:pic>
      <p:pic>
        <p:nvPicPr>
          <p:cNvPr id="5" name="Picture 4"/>
          <p:cNvPicPr>
            <a:picLocks noChangeAspect="1"/>
          </p:cNvPicPr>
          <p:nvPr/>
        </p:nvPicPr>
        <p:blipFill rotWithShape="1">
          <a:blip r:embed="rId6"/>
          <a:srcRect l="11325" t="15321" r="19260" b="10106"/>
          <a:stretch/>
        </p:blipFill>
        <p:spPr>
          <a:xfrm>
            <a:off x="9293008" y="1490991"/>
            <a:ext cx="1146747" cy="1277515"/>
          </a:xfrm>
          <a:prstGeom prst="ellipse">
            <a:avLst/>
          </a:prstGeom>
          <a:ln>
            <a:noFill/>
          </a:ln>
          <a:effectLst>
            <a:softEdge rad="112500"/>
          </a:effectLst>
        </p:spPr>
      </p:pic>
      <p:pic>
        <p:nvPicPr>
          <p:cNvPr id="6" name="Picture 5"/>
          <p:cNvPicPr>
            <a:picLocks noChangeAspect="1"/>
          </p:cNvPicPr>
          <p:nvPr/>
        </p:nvPicPr>
        <p:blipFill rotWithShape="1">
          <a:blip r:embed="rId7"/>
          <a:srcRect l="19627" t="10975" r="20586" b="11063"/>
          <a:stretch/>
        </p:blipFill>
        <p:spPr>
          <a:xfrm>
            <a:off x="2526312" y="3844870"/>
            <a:ext cx="1107195" cy="1369425"/>
          </a:xfrm>
          <a:prstGeom prst="ellipse">
            <a:avLst/>
          </a:prstGeom>
          <a:ln>
            <a:noFill/>
          </a:ln>
          <a:effectLst>
            <a:softEdge rad="112500"/>
          </a:effectLst>
        </p:spPr>
      </p:pic>
      <p:pic>
        <p:nvPicPr>
          <p:cNvPr id="7" name="Picture 6"/>
          <p:cNvPicPr>
            <a:picLocks noChangeAspect="1"/>
          </p:cNvPicPr>
          <p:nvPr/>
        </p:nvPicPr>
        <p:blipFill rotWithShape="1">
          <a:blip r:embed="rId8"/>
          <a:srcRect l="18715" t="9114" r="20340" b="10634"/>
          <a:stretch/>
        </p:blipFill>
        <p:spPr>
          <a:xfrm>
            <a:off x="5252027" y="3892836"/>
            <a:ext cx="1234608" cy="1273492"/>
          </a:xfrm>
          <a:prstGeom prst="ellipse">
            <a:avLst/>
          </a:prstGeom>
          <a:ln>
            <a:noFill/>
          </a:ln>
          <a:effectLst>
            <a:softEdge rad="112500"/>
          </a:effectLst>
        </p:spPr>
      </p:pic>
      <p:pic>
        <p:nvPicPr>
          <p:cNvPr id="8" name="Picture 7"/>
          <p:cNvPicPr>
            <a:picLocks noChangeAspect="1"/>
          </p:cNvPicPr>
          <p:nvPr/>
        </p:nvPicPr>
        <p:blipFill rotWithShape="1">
          <a:blip r:embed="rId9"/>
          <a:srcRect l="17062" t="10549" r="19877" b="14395"/>
          <a:stretch/>
        </p:blipFill>
        <p:spPr>
          <a:xfrm>
            <a:off x="8105155" y="3844870"/>
            <a:ext cx="1315399" cy="1336448"/>
          </a:xfrm>
          <a:prstGeom prst="ellipse">
            <a:avLst/>
          </a:prstGeom>
          <a:ln>
            <a:noFill/>
          </a:ln>
          <a:effectLst>
            <a:softEdge rad="112500"/>
          </a:effectLst>
        </p:spPr>
      </p:pic>
      <p:sp>
        <p:nvSpPr>
          <p:cNvPr id="9" name="TextBox 8"/>
          <p:cNvSpPr txBox="1"/>
          <p:nvPr/>
        </p:nvSpPr>
        <p:spPr>
          <a:xfrm>
            <a:off x="1084157" y="3017693"/>
            <a:ext cx="1689023" cy="646331"/>
          </a:xfrm>
          <a:prstGeom prst="rect">
            <a:avLst/>
          </a:prstGeom>
          <a:noFill/>
        </p:spPr>
        <p:txBody>
          <a:bodyPr wrap="square" rtlCol="0">
            <a:spAutoFit/>
          </a:bodyPr>
          <a:lstStyle/>
          <a:p>
            <a:r>
              <a:rPr lang="en-US" dirty="0" smtClean="0"/>
              <a:t>SIMPLE REFLEX AGENTS</a:t>
            </a:r>
            <a:endParaRPr lang="en-US" dirty="0"/>
          </a:p>
        </p:txBody>
      </p:sp>
      <p:sp>
        <p:nvSpPr>
          <p:cNvPr id="10" name="TextBox 9"/>
          <p:cNvSpPr txBox="1"/>
          <p:nvPr/>
        </p:nvSpPr>
        <p:spPr>
          <a:xfrm>
            <a:off x="9162432" y="3017694"/>
            <a:ext cx="1689023" cy="646331"/>
          </a:xfrm>
          <a:prstGeom prst="rect">
            <a:avLst/>
          </a:prstGeom>
          <a:noFill/>
        </p:spPr>
        <p:txBody>
          <a:bodyPr wrap="square" rtlCol="0">
            <a:spAutoFit/>
          </a:bodyPr>
          <a:lstStyle/>
          <a:p>
            <a:r>
              <a:rPr lang="en-US" dirty="0" smtClean="0"/>
              <a:t>UTILITY BASED AGENTS</a:t>
            </a:r>
            <a:endParaRPr lang="en-US" dirty="0"/>
          </a:p>
        </p:txBody>
      </p:sp>
      <p:sp>
        <p:nvSpPr>
          <p:cNvPr id="11" name="TextBox 10"/>
          <p:cNvSpPr txBox="1"/>
          <p:nvPr/>
        </p:nvSpPr>
        <p:spPr>
          <a:xfrm>
            <a:off x="8042092" y="5346316"/>
            <a:ext cx="1689023" cy="646331"/>
          </a:xfrm>
          <a:prstGeom prst="rect">
            <a:avLst/>
          </a:prstGeom>
          <a:noFill/>
        </p:spPr>
        <p:txBody>
          <a:bodyPr wrap="square" rtlCol="0">
            <a:spAutoFit/>
          </a:bodyPr>
          <a:lstStyle/>
          <a:p>
            <a:r>
              <a:rPr lang="en-US" dirty="0" smtClean="0"/>
              <a:t>MULTI AGENTS SYSTEMS(MAS)</a:t>
            </a:r>
            <a:endParaRPr lang="en-US" dirty="0"/>
          </a:p>
        </p:txBody>
      </p:sp>
      <p:sp>
        <p:nvSpPr>
          <p:cNvPr id="12" name="TextBox 11"/>
          <p:cNvSpPr txBox="1"/>
          <p:nvPr/>
        </p:nvSpPr>
        <p:spPr>
          <a:xfrm>
            <a:off x="6633142" y="3023172"/>
            <a:ext cx="1689023" cy="646331"/>
          </a:xfrm>
          <a:prstGeom prst="rect">
            <a:avLst/>
          </a:prstGeom>
          <a:noFill/>
        </p:spPr>
        <p:txBody>
          <a:bodyPr wrap="square" rtlCol="0">
            <a:spAutoFit/>
          </a:bodyPr>
          <a:lstStyle/>
          <a:p>
            <a:r>
              <a:rPr lang="en-US" dirty="0" smtClean="0"/>
              <a:t>GOAL BASED AGENTS</a:t>
            </a:r>
            <a:endParaRPr lang="en-US" dirty="0"/>
          </a:p>
        </p:txBody>
      </p:sp>
      <p:sp>
        <p:nvSpPr>
          <p:cNvPr id="13" name="TextBox 12"/>
          <p:cNvSpPr txBox="1"/>
          <p:nvPr/>
        </p:nvSpPr>
        <p:spPr>
          <a:xfrm>
            <a:off x="3705257" y="3007314"/>
            <a:ext cx="1689023" cy="646331"/>
          </a:xfrm>
          <a:prstGeom prst="rect">
            <a:avLst/>
          </a:prstGeom>
          <a:noFill/>
        </p:spPr>
        <p:txBody>
          <a:bodyPr wrap="square" rtlCol="0">
            <a:spAutoFit/>
          </a:bodyPr>
          <a:lstStyle/>
          <a:p>
            <a:r>
              <a:rPr lang="en-US" dirty="0" smtClean="0"/>
              <a:t>MODEL BASED REFLEX AGENTS</a:t>
            </a:r>
            <a:endParaRPr lang="en-US" dirty="0"/>
          </a:p>
        </p:txBody>
      </p:sp>
      <p:sp>
        <p:nvSpPr>
          <p:cNvPr id="14" name="TextBox 13"/>
          <p:cNvSpPr txBox="1"/>
          <p:nvPr/>
        </p:nvSpPr>
        <p:spPr>
          <a:xfrm>
            <a:off x="5188964" y="5346317"/>
            <a:ext cx="1689023" cy="646331"/>
          </a:xfrm>
          <a:prstGeom prst="rect">
            <a:avLst/>
          </a:prstGeom>
          <a:noFill/>
        </p:spPr>
        <p:txBody>
          <a:bodyPr wrap="square" rtlCol="0">
            <a:spAutoFit/>
          </a:bodyPr>
          <a:lstStyle/>
          <a:p>
            <a:r>
              <a:rPr lang="en-US" dirty="0" smtClean="0"/>
              <a:t>HIERARCHICAL AGENTS</a:t>
            </a:r>
            <a:endParaRPr lang="en-US" dirty="0"/>
          </a:p>
        </p:txBody>
      </p:sp>
      <p:sp>
        <p:nvSpPr>
          <p:cNvPr id="15" name="TextBox 14"/>
          <p:cNvSpPr txBox="1"/>
          <p:nvPr/>
        </p:nvSpPr>
        <p:spPr>
          <a:xfrm>
            <a:off x="2548797" y="5405520"/>
            <a:ext cx="1689023" cy="646331"/>
          </a:xfrm>
          <a:prstGeom prst="rect">
            <a:avLst/>
          </a:prstGeom>
          <a:noFill/>
        </p:spPr>
        <p:txBody>
          <a:bodyPr wrap="square" rtlCol="0">
            <a:spAutoFit/>
          </a:bodyPr>
          <a:lstStyle/>
          <a:p>
            <a:r>
              <a:rPr lang="en-US" dirty="0" smtClean="0"/>
              <a:t>LEARNING AGENTS</a:t>
            </a:r>
            <a:endParaRPr lang="en-US" dirty="0"/>
          </a:p>
        </p:txBody>
      </p:sp>
      <p:sp>
        <p:nvSpPr>
          <p:cNvPr id="16" name="Slide Number Placeholder 15"/>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904100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500" fill="hold"/>
                                        <p:tgtEl>
                                          <p:spTgt spid="8"/>
                                        </p:tgtEl>
                                        <p:attrNameLst>
                                          <p:attrName>ppt_w</p:attrName>
                                        </p:attrNameLst>
                                      </p:cBhvr>
                                      <p:tavLst>
                                        <p:tav tm="0">
                                          <p:val>
                                            <p:fltVal val="0"/>
                                          </p:val>
                                        </p:tav>
                                        <p:tav tm="100000">
                                          <p:val>
                                            <p:strVal val="#ppt_w"/>
                                          </p:val>
                                        </p:tav>
                                      </p:tavLst>
                                    </p:anim>
                                    <p:anim calcmode="lin" valueType="num">
                                      <p:cBhvr>
                                        <p:cTn id="80" dur="500" fill="hold"/>
                                        <p:tgtEl>
                                          <p:spTgt spid="8"/>
                                        </p:tgtEl>
                                        <p:attrNameLst>
                                          <p:attrName>ppt_h</p:attrName>
                                        </p:attrNameLst>
                                      </p:cBhvr>
                                      <p:tavLst>
                                        <p:tav tm="0">
                                          <p:val>
                                            <p:fltVal val="0"/>
                                          </p:val>
                                        </p:tav>
                                        <p:tav tm="100000">
                                          <p:val>
                                            <p:strVal val="#ppt_h"/>
                                          </p:val>
                                        </p:tav>
                                      </p:tavLst>
                                    </p:anim>
                                    <p:animEffect transition="in" filter="fade">
                                      <p:cBhvr>
                                        <p:cTn id="81" dur="500"/>
                                        <p:tgtEl>
                                          <p:spTgt spid="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487776" y="681535"/>
            <a:ext cx="1607694" cy="1424299"/>
          </a:xfrm>
        </p:spPr>
        <p:txBody>
          <a:bodyPr>
            <a:normAutofit/>
          </a:bodyPr>
          <a:lstStyle/>
          <a:p>
            <a:r>
              <a:rPr lang="en-US" sz="4400" b="1" dirty="0" smtClean="0"/>
              <a:t>Plan:</a:t>
            </a:r>
            <a:r>
              <a:rPr lang="en-US" dirty="0" smtClean="0"/>
              <a:t/>
            </a:r>
            <a:br>
              <a:rPr lang="en-US" dirty="0" smtClean="0"/>
            </a:b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11" name="TextBox 10"/>
          <p:cNvSpPr txBox="1"/>
          <p:nvPr/>
        </p:nvSpPr>
        <p:spPr>
          <a:xfrm>
            <a:off x="1503012" y="2050180"/>
            <a:ext cx="5932355" cy="4339650"/>
          </a:xfrm>
          <a:prstGeom prst="rect">
            <a:avLst/>
          </a:prstGeom>
          <a:noFill/>
        </p:spPr>
        <p:txBody>
          <a:bodyPr wrap="square" rtlCol="0">
            <a:spAutoFit/>
          </a:bodyPr>
          <a:lstStyle/>
          <a:p>
            <a:pPr marL="285750" indent="-285750">
              <a:buFont typeface="Wingdings" panose="05000000000000000000" pitchFamily="2" charset="2"/>
              <a:buChar char="q"/>
            </a:pPr>
            <a:r>
              <a:rPr lang="en-US" sz="2400" dirty="0" smtClean="0"/>
              <a:t>What are LLMs?</a:t>
            </a:r>
          </a:p>
          <a:p>
            <a:pPr marL="285750" indent="-285750">
              <a:buFont typeface="Wingdings" panose="05000000000000000000" pitchFamily="2" charset="2"/>
              <a:buChar char="q"/>
            </a:pPr>
            <a:r>
              <a:rPr lang="en-US" sz="2400" dirty="0" smtClean="0"/>
              <a:t>What are AI Agents?</a:t>
            </a:r>
          </a:p>
          <a:p>
            <a:pPr marL="285750" indent="-285750">
              <a:buFont typeface="Wingdings" panose="05000000000000000000" pitchFamily="2" charset="2"/>
              <a:buChar char="q"/>
            </a:pPr>
            <a:r>
              <a:rPr lang="en-US" sz="2400" dirty="0" smtClean="0"/>
              <a:t>Components of AI Agents</a:t>
            </a:r>
          </a:p>
          <a:p>
            <a:pPr marL="285750" indent="-285750">
              <a:buFont typeface="Wingdings" panose="05000000000000000000" pitchFamily="2" charset="2"/>
              <a:buChar char="q"/>
            </a:pPr>
            <a:r>
              <a:rPr lang="en-US" sz="2400" dirty="0" smtClean="0"/>
              <a:t>Cycles of AI Agents</a:t>
            </a:r>
          </a:p>
          <a:p>
            <a:pPr marL="285750" indent="-285750">
              <a:buFont typeface="Wingdings" panose="05000000000000000000" pitchFamily="2" charset="2"/>
              <a:buChar char="q"/>
            </a:pPr>
            <a:r>
              <a:rPr lang="en-US" sz="2400" dirty="0" smtClean="0"/>
              <a:t>Types of Agents</a:t>
            </a:r>
          </a:p>
          <a:p>
            <a:pPr marL="285750" indent="-285750">
              <a:buFont typeface="Wingdings" panose="05000000000000000000" pitchFamily="2" charset="2"/>
              <a:buChar char="q"/>
            </a:pPr>
            <a:r>
              <a:rPr lang="en-US" sz="2400" dirty="0" smtClean="0"/>
              <a:t>When to use AI Agents</a:t>
            </a:r>
          </a:p>
          <a:p>
            <a:pPr marL="285750" indent="-285750">
              <a:buFont typeface="Wingdings" panose="05000000000000000000" pitchFamily="2" charset="2"/>
              <a:buChar char="q"/>
            </a:pPr>
            <a:r>
              <a:rPr lang="en-US" sz="2400" dirty="0" smtClean="0"/>
              <a:t>AI Agent Frameworks</a:t>
            </a:r>
          </a:p>
          <a:p>
            <a:pPr marL="285750" indent="-285750">
              <a:buFont typeface="Wingdings" panose="05000000000000000000" pitchFamily="2" charset="2"/>
              <a:buChar char="q"/>
            </a:pPr>
            <a:r>
              <a:rPr lang="en-US" sz="2400" dirty="0" smtClean="0"/>
              <a:t>Tool Use Design Pattern</a:t>
            </a:r>
          </a:p>
          <a:p>
            <a:pPr marL="285750" indent="-285750">
              <a:buFont typeface="Wingdings" panose="05000000000000000000" pitchFamily="2" charset="2"/>
              <a:buChar char="q"/>
            </a:pPr>
            <a:r>
              <a:rPr lang="en-US" sz="2400" dirty="0" smtClean="0"/>
              <a:t>Agentic Design Principles</a:t>
            </a:r>
          </a:p>
          <a:p>
            <a:pPr marL="285750" indent="-285750">
              <a:buFont typeface="Wingdings" panose="05000000000000000000" pitchFamily="2" charset="2"/>
              <a:buChar char="q"/>
            </a:pPr>
            <a:r>
              <a:rPr lang="en-US" sz="2400" dirty="0" smtClean="0"/>
              <a:t>Guardrails</a:t>
            </a:r>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913824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57DC2-970A-4B3E-BB1C-7A09969E49DF}" type="slidenum">
              <a:rPr lang="en-US" smtClean="0"/>
              <a:t>20</a:t>
            </a:fld>
            <a:endParaRPr lang="en-US" dirty="0"/>
          </a:p>
        </p:txBody>
      </p:sp>
      <p:sp>
        <p:nvSpPr>
          <p:cNvPr id="3" name="TextBox 2"/>
          <p:cNvSpPr txBox="1"/>
          <p:nvPr/>
        </p:nvSpPr>
        <p:spPr>
          <a:xfrm>
            <a:off x="1003412" y="1480842"/>
            <a:ext cx="10009847" cy="4832092"/>
          </a:xfrm>
          <a:prstGeom prst="rect">
            <a:avLst/>
          </a:prstGeom>
          <a:noFill/>
        </p:spPr>
        <p:txBody>
          <a:bodyPr wrap="square" rtlCol="0">
            <a:spAutoFit/>
          </a:bodyPr>
          <a:lstStyle/>
          <a:p>
            <a:pPr marL="342900" indent="-342900">
              <a:buFont typeface="+mj-lt"/>
              <a:buAutoNum type="arabicPeriod"/>
            </a:pPr>
            <a:r>
              <a:rPr lang="en-US" sz="2400" dirty="0" smtClean="0"/>
              <a:t>Simple </a:t>
            </a:r>
            <a:r>
              <a:rPr lang="en-US" sz="2400" dirty="0"/>
              <a:t>Processor: </a:t>
            </a:r>
            <a:r>
              <a:rPr lang="en-US" sz="2000" dirty="0"/>
              <a:t>A model that generates outputs directly from inputs without planning or external </a:t>
            </a:r>
            <a:r>
              <a:rPr lang="en-US" sz="2000" dirty="0" smtClean="0"/>
              <a:t>interactions </a:t>
            </a:r>
            <a:r>
              <a:rPr lang="en-US" sz="2000" dirty="0" smtClean="0">
                <a:hlinkClick r:id="rId3" action="ppaction://hlinksldjump"/>
              </a:rPr>
              <a:t>[4]</a:t>
            </a:r>
            <a:endParaRPr lang="en-US" sz="2000" dirty="0" smtClean="0"/>
          </a:p>
          <a:p>
            <a:pPr marL="342900" indent="-342900">
              <a:buFont typeface="+mj-lt"/>
              <a:buAutoNum type="arabicPeriod"/>
            </a:pPr>
            <a:endParaRPr lang="en-US" sz="2000" dirty="0" smtClean="0"/>
          </a:p>
          <a:p>
            <a:pPr marL="342900" indent="-342900">
              <a:buFont typeface="+mj-lt"/>
              <a:buAutoNum type="arabicPeriod"/>
            </a:pPr>
            <a:r>
              <a:rPr lang="en-US" sz="2400" dirty="0"/>
              <a:t>Router: </a:t>
            </a:r>
            <a:r>
              <a:rPr lang="en-US" sz="2000" dirty="0"/>
              <a:t>A model that selects or routes to the most relevant operation or instruction path depending on context</a:t>
            </a:r>
            <a:r>
              <a:rPr lang="en-US" sz="2000" dirty="0" smtClean="0"/>
              <a:t>. </a:t>
            </a:r>
            <a:r>
              <a:rPr lang="en-US" sz="2000" dirty="0" smtClean="0">
                <a:hlinkClick r:id="rId3" action="ppaction://hlinksldjump"/>
              </a:rPr>
              <a:t>[4]</a:t>
            </a:r>
            <a:endParaRPr lang="en-US" sz="2000" dirty="0" smtClean="0"/>
          </a:p>
          <a:p>
            <a:pPr marL="342900" indent="-342900">
              <a:buFont typeface="+mj-lt"/>
              <a:buAutoNum type="arabicPeriod"/>
            </a:pPr>
            <a:endParaRPr lang="en-US" sz="2000" dirty="0" smtClean="0"/>
          </a:p>
          <a:p>
            <a:pPr marL="342900" indent="-342900">
              <a:buFont typeface="+mj-lt"/>
              <a:buAutoNum type="arabicPeriod"/>
            </a:pPr>
            <a:r>
              <a:rPr lang="en-US" sz="2400" dirty="0" smtClean="0"/>
              <a:t>Tool </a:t>
            </a:r>
            <a:r>
              <a:rPr lang="en-US" sz="2400" dirty="0"/>
              <a:t>Caller</a:t>
            </a:r>
            <a:r>
              <a:rPr lang="en-US" sz="2000" dirty="0"/>
              <a:t>: A model that learns to invoke external </a:t>
            </a:r>
            <a:r>
              <a:rPr lang="en-US" sz="2000" dirty="0" smtClean="0"/>
              <a:t>tools </a:t>
            </a:r>
            <a:r>
              <a:rPr lang="en-US" sz="2000" dirty="0"/>
              <a:t>to enhance its performance on tasks</a:t>
            </a:r>
            <a:r>
              <a:rPr lang="en-US" sz="2000" dirty="0" smtClean="0"/>
              <a:t>. </a:t>
            </a:r>
            <a:r>
              <a:rPr lang="en-US" sz="2000" dirty="0" smtClean="0">
                <a:hlinkClick r:id="rId3" action="ppaction://hlinksldjump"/>
              </a:rPr>
              <a:t>[4]</a:t>
            </a:r>
            <a:endParaRPr lang="en-US" sz="2000" dirty="0" smtClean="0"/>
          </a:p>
          <a:p>
            <a:pPr marL="342900" indent="-342900">
              <a:buFont typeface="+mj-lt"/>
              <a:buAutoNum type="arabicPeriod"/>
            </a:pPr>
            <a:endParaRPr lang="en-US" sz="2000" dirty="0" smtClean="0"/>
          </a:p>
          <a:p>
            <a:pPr marL="342900" indent="-342900">
              <a:buFont typeface="+mj-lt"/>
              <a:buAutoNum type="arabicPeriod"/>
            </a:pPr>
            <a:r>
              <a:rPr lang="en-US" sz="2400" dirty="0" smtClean="0"/>
              <a:t>Multi Step Agent: </a:t>
            </a:r>
            <a:r>
              <a:rPr lang="en-US" sz="2000" dirty="0" smtClean="0"/>
              <a:t>An </a:t>
            </a:r>
            <a:r>
              <a:rPr lang="en-US" sz="2000" dirty="0"/>
              <a:t>agent that reasons across multiple steps by combining intermediate outputs before arriving at a final answer</a:t>
            </a:r>
            <a:r>
              <a:rPr lang="en-US" sz="2400" dirty="0" smtClean="0"/>
              <a:t>. </a:t>
            </a:r>
            <a:r>
              <a:rPr lang="en-US" sz="2000" dirty="0" smtClean="0">
                <a:hlinkClick r:id="rId3" action="ppaction://hlinksldjump"/>
              </a:rPr>
              <a:t>[4]</a:t>
            </a:r>
            <a:endParaRPr lang="en-US" sz="2400" dirty="0" smtClean="0"/>
          </a:p>
          <a:p>
            <a:pPr marL="342900" indent="-342900">
              <a:buFont typeface="+mj-lt"/>
              <a:buAutoNum type="arabicPeriod"/>
            </a:pPr>
            <a:endParaRPr lang="en-US" sz="2400" dirty="0" smtClean="0"/>
          </a:p>
          <a:p>
            <a:pPr marL="342900" indent="-342900">
              <a:buFont typeface="+mj-lt"/>
              <a:buAutoNum type="arabicPeriod"/>
            </a:pPr>
            <a:r>
              <a:rPr lang="en-US" sz="2400" dirty="0" smtClean="0"/>
              <a:t>Multi </a:t>
            </a:r>
            <a:r>
              <a:rPr lang="en-US" sz="2400" dirty="0"/>
              <a:t>Agent</a:t>
            </a:r>
            <a:r>
              <a:rPr lang="en-US" sz="2000" dirty="0"/>
              <a:t>: An architecture where several specialized models or agents interact to solve tasks collaboratively or competitively</a:t>
            </a:r>
            <a:r>
              <a:rPr lang="en-US" sz="2000" dirty="0" smtClean="0"/>
              <a:t>. </a:t>
            </a:r>
            <a:r>
              <a:rPr lang="en-US" sz="2000" dirty="0" smtClean="0">
                <a:hlinkClick r:id="rId3" action="ppaction://hlinksldjump"/>
              </a:rPr>
              <a:t>[4]</a:t>
            </a:r>
            <a:endParaRPr lang="en-US" sz="2000" dirty="0"/>
          </a:p>
        </p:txBody>
      </p:sp>
      <p:sp>
        <p:nvSpPr>
          <p:cNvPr id="4" name="TextBox 3"/>
          <p:cNvSpPr txBox="1"/>
          <p:nvPr/>
        </p:nvSpPr>
        <p:spPr>
          <a:xfrm>
            <a:off x="1003412" y="579403"/>
            <a:ext cx="8108220" cy="584775"/>
          </a:xfrm>
          <a:prstGeom prst="rect">
            <a:avLst/>
          </a:prstGeom>
          <a:noFill/>
        </p:spPr>
        <p:txBody>
          <a:bodyPr wrap="square" rtlCol="0">
            <a:spAutoFit/>
          </a:bodyPr>
          <a:lstStyle/>
          <a:p>
            <a:r>
              <a:rPr lang="en-US" sz="3200" dirty="0" smtClean="0"/>
              <a:t>LEVEL OF AGENCY:</a:t>
            </a:r>
            <a:endParaRPr lang="en-US" sz="3200" dirty="0"/>
          </a:p>
        </p:txBody>
      </p:sp>
    </p:spTree>
    <p:extLst>
      <p:ext uri="{BB962C8B-B14F-4D97-AF65-F5344CB8AC3E}">
        <p14:creationId xmlns:p14="http://schemas.microsoft.com/office/powerpoint/2010/main" val="5304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57DC2-970A-4B3E-BB1C-7A09969E49DF}" type="slidenum">
              <a:rPr lang="en-US" smtClean="0"/>
              <a:t>21</a:t>
            </a:fld>
            <a:endParaRPr lang="en-US" dirty="0"/>
          </a:p>
        </p:txBody>
      </p:sp>
      <p:sp>
        <p:nvSpPr>
          <p:cNvPr id="3" name="TextBox 2"/>
          <p:cNvSpPr txBox="1"/>
          <p:nvPr/>
        </p:nvSpPr>
        <p:spPr>
          <a:xfrm>
            <a:off x="4118846" y="898216"/>
            <a:ext cx="3366287" cy="584775"/>
          </a:xfrm>
          <a:prstGeom prst="rect">
            <a:avLst/>
          </a:prstGeom>
          <a:noFill/>
        </p:spPr>
        <p:txBody>
          <a:bodyPr wrap="square" rtlCol="0">
            <a:spAutoFit/>
          </a:bodyPr>
          <a:lstStyle/>
          <a:p>
            <a:r>
              <a:rPr lang="en-US" sz="3200" dirty="0"/>
              <a:t>Cisco AI Agent</a:t>
            </a:r>
          </a:p>
        </p:txBody>
      </p:sp>
      <p:sp>
        <p:nvSpPr>
          <p:cNvPr id="5" name="TextBox 4"/>
          <p:cNvSpPr txBox="1"/>
          <p:nvPr/>
        </p:nvSpPr>
        <p:spPr>
          <a:xfrm>
            <a:off x="1828800" y="1853076"/>
            <a:ext cx="8229600" cy="2985433"/>
          </a:xfrm>
          <a:prstGeom prst="rect">
            <a:avLst/>
          </a:prstGeom>
          <a:noFill/>
        </p:spPr>
        <p:txBody>
          <a:bodyPr wrap="square" rtlCol="0">
            <a:spAutoFit/>
          </a:bodyPr>
          <a:lstStyle/>
          <a:p>
            <a:pPr marL="342900" indent="-342900">
              <a:buFont typeface="+mj-lt"/>
              <a:buAutoNum type="arabicPeriod"/>
            </a:pPr>
            <a:r>
              <a:rPr lang="en-US" sz="2400" dirty="0" smtClean="0"/>
              <a:t>Webex AI Agent</a:t>
            </a:r>
            <a:r>
              <a:rPr lang="en-US" sz="2400" dirty="0"/>
              <a:t>: </a:t>
            </a:r>
            <a:r>
              <a:rPr lang="en-US" sz="2000" dirty="0"/>
              <a:t>A conversational AI assistant that delivers fully automated, human‑like interactions across voice and digital channels. It autonomously handles high‑volume customer inquiries, resolves issues, and smoothly escalates to human agents when </a:t>
            </a:r>
            <a:r>
              <a:rPr lang="en-US" sz="2000" dirty="0" smtClean="0"/>
              <a:t>needed.</a:t>
            </a:r>
            <a:r>
              <a:rPr lang="en-US" sz="2000" dirty="0" smtClean="0">
                <a:hlinkClick r:id="rId3" action="ppaction://hlinksldjump"/>
              </a:rPr>
              <a:t>[5]</a:t>
            </a:r>
            <a:endParaRPr lang="en-US" sz="2000" dirty="0" smtClean="0"/>
          </a:p>
          <a:p>
            <a:pPr marL="342900" indent="-342900">
              <a:buFont typeface="+mj-lt"/>
              <a:buAutoNum type="arabicPeriod"/>
            </a:pPr>
            <a:endParaRPr lang="en-US" sz="2000" dirty="0"/>
          </a:p>
          <a:p>
            <a:pPr marL="342900" indent="-342900">
              <a:buFont typeface="+mj-lt"/>
              <a:buAutoNum type="arabicPeriod"/>
            </a:pPr>
            <a:r>
              <a:rPr lang="en-US" sz="2400" dirty="0"/>
              <a:t>Cisco AI Assistant for Webex Contact Center: </a:t>
            </a:r>
            <a:r>
              <a:rPr lang="en-US" sz="2000" dirty="0"/>
              <a:t>Aimed at supporting live agents, it offers real-time features like suggested responses, transcription, call summaries, and agent Wellness analytics to boost productivity and customer </a:t>
            </a:r>
            <a:r>
              <a:rPr lang="en-US" sz="2000" dirty="0" smtClean="0"/>
              <a:t>satisfaction. </a:t>
            </a:r>
            <a:r>
              <a:rPr lang="en-US" sz="2000" dirty="0" smtClean="0">
                <a:hlinkClick r:id="rId3" action="ppaction://hlinksldjump"/>
              </a:rPr>
              <a:t>[5]</a:t>
            </a:r>
            <a:endParaRPr lang="en-US" sz="2000" dirty="0"/>
          </a:p>
        </p:txBody>
      </p:sp>
    </p:spTree>
    <p:extLst>
      <p:ext uri="{BB962C8B-B14F-4D97-AF65-F5344CB8AC3E}">
        <p14:creationId xmlns:p14="http://schemas.microsoft.com/office/powerpoint/2010/main" val="14734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760310" y="2064237"/>
            <a:ext cx="7127823" cy="3265357"/>
          </a:xfrm>
        </p:spPr>
        <p:txBody>
          <a:bodyPr>
            <a:normAutofit/>
          </a:bodyPr>
          <a:lstStyle/>
          <a:p>
            <a:r>
              <a:rPr lang="en-US" sz="5400" b="1" dirty="0" smtClean="0"/>
              <a:t>WhEN TO USE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196480070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9E57DC2-970A-4B3E-BB1C-7A09969E49DF}" type="slidenum">
              <a:rPr lang="en-US" smtClean="0"/>
              <a:t>23</a:t>
            </a:fld>
            <a:endParaRPr lang="en-US" dirty="0"/>
          </a:p>
        </p:txBody>
      </p:sp>
      <p:sp>
        <p:nvSpPr>
          <p:cNvPr id="4" name="Oval 3"/>
          <p:cNvSpPr/>
          <p:nvPr/>
        </p:nvSpPr>
        <p:spPr>
          <a:xfrm>
            <a:off x="784927" y="1422851"/>
            <a:ext cx="2605635" cy="9144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Open Ended Problems</a:t>
            </a:r>
            <a:endParaRPr lang="en-US" dirty="0"/>
          </a:p>
        </p:txBody>
      </p:sp>
      <p:sp>
        <p:nvSpPr>
          <p:cNvPr id="5" name="Oval 4"/>
          <p:cNvSpPr/>
          <p:nvPr/>
        </p:nvSpPr>
        <p:spPr>
          <a:xfrm>
            <a:off x="4673549" y="1467046"/>
            <a:ext cx="2516622" cy="9144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Multi Step Processes</a:t>
            </a:r>
            <a:endParaRPr lang="en-US" dirty="0"/>
          </a:p>
        </p:txBody>
      </p:sp>
      <p:sp>
        <p:nvSpPr>
          <p:cNvPr id="6" name="Oval 5"/>
          <p:cNvSpPr/>
          <p:nvPr/>
        </p:nvSpPr>
        <p:spPr>
          <a:xfrm>
            <a:off x="8435263" y="1481048"/>
            <a:ext cx="2516622" cy="9144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Improvement Over Time</a:t>
            </a:r>
            <a:endParaRPr lang="en-US" dirty="0"/>
          </a:p>
        </p:txBody>
      </p:sp>
      <p:cxnSp>
        <p:nvCxnSpPr>
          <p:cNvPr id="8" name="Straight Arrow Connector 7"/>
          <p:cNvCxnSpPr>
            <a:stCxn id="4" idx="4"/>
          </p:cNvCxnSpPr>
          <p:nvPr/>
        </p:nvCxnSpPr>
        <p:spPr>
          <a:xfrm flipH="1">
            <a:off x="2087744" y="2337251"/>
            <a:ext cx="1" cy="68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p:cNvCxnSpPr>
          <p:nvPr/>
        </p:nvCxnSpPr>
        <p:spPr>
          <a:xfrm flipH="1">
            <a:off x="914400" y="2203340"/>
            <a:ext cx="252113" cy="138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5"/>
          </p:cNvCxnSpPr>
          <p:nvPr/>
        </p:nvCxnSpPr>
        <p:spPr>
          <a:xfrm>
            <a:off x="3008976" y="2203340"/>
            <a:ext cx="511059" cy="150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5080" y="3728365"/>
            <a:ext cx="1439694"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dynamic</a:t>
            </a:r>
            <a:endParaRPr lang="en-US" dirty="0"/>
          </a:p>
        </p:txBody>
      </p:sp>
      <p:sp>
        <p:nvSpPr>
          <p:cNvPr id="14" name="Oval 13"/>
          <p:cNvSpPr/>
          <p:nvPr/>
        </p:nvSpPr>
        <p:spPr>
          <a:xfrm>
            <a:off x="1413924" y="3150289"/>
            <a:ext cx="1439694"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Task is not clear</a:t>
            </a:r>
            <a:endParaRPr lang="en-US" dirty="0"/>
          </a:p>
        </p:txBody>
      </p:sp>
      <p:sp>
        <p:nvSpPr>
          <p:cNvPr id="15" name="Oval 14"/>
          <p:cNvSpPr/>
          <p:nvPr/>
        </p:nvSpPr>
        <p:spPr>
          <a:xfrm>
            <a:off x="2826121" y="3758876"/>
            <a:ext cx="1725357"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hardcoded</a:t>
            </a:r>
            <a:endParaRPr lang="en-US" dirty="0"/>
          </a:p>
        </p:txBody>
      </p:sp>
      <p:sp>
        <p:nvSpPr>
          <p:cNvPr id="16" name="Oval 15"/>
          <p:cNvSpPr/>
          <p:nvPr/>
        </p:nvSpPr>
        <p:spPr>
          <a:xfrm>
            <a:off x="3864202" y="2792364"/>
            <a:ext cx="1575698"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actions</a:t>
            </a:r>
            <a:endParaRPr lang="en-US" dirty="0"/>
          </a:p>
        </p:txBody>
      </p:sp>
      <p:sp>
        <p:nvSpPr>
          <p:cNvPr id="17" name="Oval 16"/>
          <p:cNvSpPr/>
          <p:nvPr/>
        </p:nvSpPr>
        <p:spPr>
          <a:xfrm>
            <a:off x="6360109" y="2774028"/>
            <a:ext cx="1607849"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Tool usage</a:t>
            </a:r>
            <a:endParaRPr lang="en-US" dirty="0"/>
          </a:p>
        </p:txBody>
      </p:sp>
      <p:sp>
        <p:nvSpPr>
          <p:cNvPr id="18" name="Oval 17"/>
          <p:cNvSpPr/>
          <p:nvPr/>
        </p:nvSpPr>
        <p:spPr>
          <a:xfrm>
            <a:off x="7759760" y="3840865"/>
            <a:ext cx="1784030"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Repetitive</a:t>
            </a:r>
            <a:endParaRPr lang="en-US" dirty="0"/>
          </a:p>
        </p:txBody>
      </p:sp>
      <p:sp>
        <p:nvSpPr>
          <p:cNvPr id="19" name="Oval 18"/>
          <p:cNvSpPr/>
          <p:nvPr/>
        </p:nvSpPr>
        <p:spPr>
          <a:xfrm>
            <a:off x="8912187" y="2868897"/>
            <a:ext cx="1562774"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Adapts behavior</a:t>
            </a:r>
            <a:endParaRPr lang="en-US" dirty="0"/>
          </a:p>
        </p:txBody>
      </p:sp>
      <p:sp>
        <p:nvSpPr>
          <p:cNvPr id="20" name="Oval 19"/>
          <p:cNvSpPr/>
          <p:nvPr/>
        </p:nvSpPr>
        <p:spPr>
          <a:xfrm>
            <a:off x="5113962" y="3840865"/>
            <a:ext cx="1726331"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 turn reasoning</a:t>
            </a:r>
            <a:endParaRPr lang="en-US" dirty="0"/>
          </a:p>
        </p:txBody>
      </p:sp>
      <p:sp>
        <p:nvSpPr>
          <p:cNvPr id="21" name="Oval 20"/>
          <p:cNvSpPr/>
          <p:nvPr/>
        </p:nvSpPr>
        <p:spPr>
          <a:xfrm>
            <a:off x="10152572" y="3526635"/>
            <a:ext cx="1818844" cy="59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 from feedback</a:t>
            </a:r>
            <a:endParaRPr lang="en-US" dirty="0"/>
          </a:p>
        </p:txBody>
      </p:sp>
      <p:cxnSp>
        <p:nvCxnSpPr>
          <p:cNvPr id="25" name="Straight Arrow Connector 24"/>
          <p:cNvCxnSpPr>
            <a:stCxn id="5" idx="3"/>
          </p:cNvCxnSpPr>
          <p:nvPr/>
        </p:nvCxnSpPr>
        <p:spPr>
          <a:xfrm flipH="1">
            <a:off x="4904651" y="2247535"/>
            <a:ext cx="137449" cy="478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4"/>
          </p:cNvCxnSpPr>
          <p:nvPr/>
        </p:nvCxnSpPr>
        <p:spPr>
          <a:xfrm>
            <a:off x="5931860" y="2381446"/>
            <a:ext cx="225429" cy="1368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5"/>
          </p:cNvCxnSpPr>
          <p:nvPr/>
        </p:nvCxnSpPr>
        <p:spPr>
          <a:xfrm>
            <a:off x="6821620" y="2247535"/>
            <a:ext cx="201431" cy="38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8651775" y="2381446"/>
            <a:ext cx="180940" cy="132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4"/>
          </p:cNvCxnSpPr>
          <p:nvPr/>
        </p:nvCxnSpPr>
        <p:spPr>
          <a:xfrm>
            <a:off x="9693574" y="2395448"/>
            <a:ext cx="0" cy="28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5"/>
          </p:cNvCxnSpPr>
          <p:nvPr/>
        </p:nvCxnSpPr>
        <p:spPr>
          <a:xfrm>
            <a:off x="10583334" y="2261537"/>
            <a:ext cx="603475" cy="110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748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500" fill="hold"/>
                                        <p:tgtEl>
                                          <p:spTgt spid="16"/>
                                        </p:tgtEl>
                                        <p:attrNameLst>
                                          <p:attrName>ppt_w</p:attrName>
                                        </p:attrNameLst>
                                      </p:cBhvr>
                                      <p:tavLst>
                                        <p:tav tm="0">
                                          <p:val>
                                            <p:fltVal val="0"/>
                                          </p:val>
                                        </p:tav>
                                        <p:tav tm="100000">
                                          <p:val>
                                            <p:strVal val="#ppt_w"/>
                                          </p:val>
                                        </p:tav>
                                      </p:tavLst>
                                    </p:anim>
                                    <p:anim calcmode="lin" valueType="num">
                                      <p:cBhvr>
                                        <p:cTn id="61" dur="500" fill="hold"/>
                                        <p:tgtEl>
                                          <p:spTgt spid="16"/>
                                        </p:tgtEl>
                                        <p:attrNameLst>
                                          <p:attrName>ppt_h</p:attrName>
                                        </p:attrNameLst>
                                      </p:cBhvr>
                                      <p:tavLst>
                                        <p:tav tm="0">
                                          <p:val>
                                            <p:fltVal val="0"/>
                                          </p:val>
                                        </p:tav>
                                        <p:tav tm="100000">
                                          <p:val>
                                            <p:strVal val="#ppt_h"/>
                                          </p:val>
                                        </p:tav>
                                      </p:tavLst>
                                    </p:anim>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500" fill="hold"/>
                                        <p:tgtEl>
                                          <p:spTgt spid="17"/>
                                        </p:tgtEl>
                                        <p:attrNameLst>
                                          <p:attrName>ppt_w</p:attrName>
                                        </p:attrNameLst>
                                      </p:cBhvr>
                                      <p:tavLst>
                                        <p:tav tm="0">
                                          <p:val>
                                            <p:fltVal val="0"/>
                                          </p:val>
                                        </p:tav>
                                        <p:tav tm="100000">
                                          <p:val>
                                            <p:strVal val="#ppt_w"/>
                                          </p:val>
                                        </p:tav>
                                      </p:tavLst>
                                    </p:anim>
                                    <p:anim calcmode="lin" valueType="num">
                                      <p:cBhvr>
                                        <p:cTn id="85" dur="500" fill="hold"/>
                                        <p:tgtEl>
                                          <p:spTgt spid="17"/>
                                        </p:tgtEl>
                                        <p:attrNameLst>
                                          <p:attrName>ppt_h</p:attrName>
                                        </p:attrNameLst>
                                      </p:cBhvr>
                                      <p:tavLst>
                                        <p:tav tm="0">
                                          <p:val>
                                            <p:fltVal val="0"/>
                                          </p:val>
                                        </p:tav>
                                        <p:tav tm="100000">
                                          <p:val>
                                            <p:strVal val="#ppt_h"/>
                                          </p:val>
                                        </p:tav>
                                      </p:tavLst>
                                    </p:anim>
                                    <p:animEffect transition="in" filter="fade">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ppt_x"/>
                                          </p:val>
                                        </p:tav>
                                        <p:tav tm="100000">
                                          <p:val>
                                            <p:strVal val="#ppt_x"/>
                                          </p:val>
                                        </p:tav>
                                      </p:tavLst>
                                    </p:anim>
                                    <p:anim calcmode="lin" valueType="num">
                                      <p:cBhvr additive="base">
                                        <p:cTn id="9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 calcmode="lin" valueType="num">
                                      <p:cBhvr>
                                        <p:cTn id="102" dur="500" fill="hold"/>
                                        <p:tgtEl>
                                          <p:spTgt spid="18"/>
                                        </p:tgtEl>
                                        <p:attrNameLst>
                                          <p:attrName>ppt_w</p:attrName>
                                        </p:attrNameLst>
                                      </p:cBhvr>
                                      <p:tavLst>
                                        <p:tav tm="0">
                                          <p:val>
                                            <p:fltVal val="0"/>
                                          </p:val>
                                        </p:tav>
                                        <p:tav tm="100000">
                                          <p:val>
                                            <p:strVal val="#ppt_w"/>
                                          </p:val>
                                        </p:tav>
                                      </p:tavLst>
                                    </p:anim>
                                    <p:anim calcmode="lin" valueType="num">
                                      <p:cBhvr>
                                        <p:cTn id="103" dur="500" fill="hold"/>
                                        <p:tgtEl>
                                          <p:spTgt spid="18"/>
                                        </p:tgtEl>
                                        <p:attrNameLst>
                                          <p:attrName>ppt_h</p:attrName>
                                        </p:attrNameLst>
                                      </p:cBhvr>
                                      <p:tavLst>
                                        <p:tav tm="0">
                                          <p:val>
                                            <p:fltVal val="0"/>
                                          </p:val>
                                        </p:tav>
                                        <p:tav tm="100000">
                                          <p:val>
                                            <p:strVal val="#ppt_h"/>
                                          </p:val>
                                        </p:tav>
                                      </p:tavLst>
                                    </p:anim>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500" fill="hold"/>
                                        <p:tgtEl>
                                          <p:spTgt spid="33"/>
                                        </p:tgtEl>
                                        <p:attrNameLst>
                                          <p:attrName>ppt_w</p:attrName>
                                        </p:attrNameLst>
                                      </p:cBhvr>
                                      <p:tavLst>
                                        <p:tav tm="0">
                                          <p:val>
                                            <p:fltVal val="0"/>
                                          </p:val>
                                        </p:tav>
                                        <p:tav tm="100000">
                                          <p:val>
                                            <p:strVal val="#ppt_w"/>
                                          </p:val>
                                        </p:tav>
                                      </p:tavLst>
                                    </p:anim>
                                    <p:anim calcmode="lin" valueType="num">
                                      <p:cBhvr>
                                        <p:cTn id="110" dur="500" fill="hold"/>
                                        <p:tgtEl>
                                          <p:spTgt spid="33"/>
                                        </p:tgtEl>
                                        <p:attrNameLst>
                                          <p:attrName>ppt_h</p:attrName>
                                        </p:attrNameLst>
                                      </p:cBhvr>
                                      <p:tavLst>
                                        <p:tav tm="0">
                                          <p:val>
                                            <p:fltVal val="0"/>
                                          </p:val>
                                        </p:tav>
                                        <p:tav tm="100000">
                                          <p:val>
                                            <p:strVal val="#ppt_h"/>
                                          </p:val>
                                        </p:tav>
                                      </p:tavLst>
                                    </p:anim>
                                    <p:animEffect transition="in" filter="fade">
                                      <p:cBhvr>
                                        <p:cTn id="111" dur="500"/>
                                        <p:tgtEl>
                                          <p:spTgt spid="33"/>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fltVal val="0"/>
                                          </p:val>
                                        </p:tav>
                                        <p:tav tm="100000">
                                          <p:val>
                                            <p:strVal val="#ppt_w"/>
                                          </p:val>
                                        </p:tav>
                                      </p:tavLst>
                                    </p:anim>
                                    <p:anim calcmode="lin" valueType="num">
                                      <p:cBhvr>
                                        <p:cTn id="115" dur="500" fill="hold"/>
                                        <p:tgtEl>
                                          <p:spTgt spid="19"/>
                                        </p:tgtEl>
                                        <p:attrNameLst>
                                          <p:attrName>ppt_h</p:attrName>
                                        </p:attrNameLst>
                                      </p:cBhvr>
                                      <p:tavLst>
                                        <p:tav tm="0">
                                          <p:val>
                                            <p:fltVal val="0"/>
                                          </p:val>
                                        </p:tav>
                                        <p:tav tm="100000">
                                          <p:val>
                                            <p:strVal val="#ppt_h"/>
                                          </p:val>
                                        </p:tav>
                                      </p:tavLst>
                                    </p:anim>
                                    <p:animEffect transition="in" filter="fade">
                                      <p:cBhvr>
                                        <p:cTn id="116" dur="500"/>
                                        <p:tgtEl>
                                          <p:spTgt spid="19"/>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500" fill="hold"/>
                                        <p:tgtEl>
                                          <p:spTgt spid="35"/>
                                        </p:tgtEl>
                                        <p:attrNameLst>
                                          <p:attrName>ppt_w</p:attrName>
                                        </p:attrNameLst>
                                      </p:cBhvr>
                                      <p:tavLst>
                                        <p:tav tm="0">
                                          <p:val>
                                            <p:fltVal val="0"/>
                                          </p:val>
                                        </p:tav>
                                        <p:tav tm="100000">
                                          <p:val>
                                            <p:strVal val="#ppt_w"/>
                                          </p:val>
                                        </p:tav>
                                      </p:tavLst>
                                    </p:anim>
                                    <p:anim calcmode="lin" valueType="num">
                                      <p:cBhvr>
                                        <p:cTn id="122" dur="500" fill="hold"/>
                                        <p:tgtEl>
                                          <p:spTgt spid="35"/>
                                        </p:tgtEl>
                                        <p:attrNameLst>
                                          <p:attrName>ppt_h</p:attrName>
                                        </p:attrNameLst>
                                      </p:cBhvr>
                                      <p:tavLst>
                                        <p:tav tm="0">
                                          <p:val>
                                            <p:fltVal val="0"/>
                                          </p:val>
                                        </p:tav>
                                        <p:tav tm="100000">
                                          <p:val>
                                            <p:strVal val="#ppt_h"/>
                                          </p:val>
                                        </p:tav>
                                      </p:tavLst>
                                    </p:anim>
                                    <p:animEffect transition="in" filter="fade">
                                      <p:cBhvr>
                                        <p:cTn id="123" dur="500"/>
                                        <p:tgtEl>
                                          <p:spTgt spid="35"/>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 calcmode="lin" valueType="num">
                                      <p:cBhvr>
                                        <p:cTn id="126" dur="500" fill="hold"/>
                                        <p:tgtEl>
                                          <p:spTgt spid="21"/>
                                        </p:tgtEl>
                                        <p:attrNameLst>
                                          <p:attrName>ppt_w</p:attrName>
                                        </p:attrNameLst>
                                      </p:cBhvr>
                                      <p:tavLst>
                                        <p:tav tm="0">
                                          <p:val>
                                            <p:fltVal val="0"/>
                                          </p:val>
                                        </p:tav>
                                        <p:tav tm="100000">
                                          <p:val>
                                            <p:strVal val="#ppt_w"/>
                                          </p:val>
                                        </p:tav>
                                      </p:tavLst>
                                    </p:anim>
                                    <p:anim calcmode="lin" valueType="num">
                                      <p:cBhvr>
                                        <p:cTn id="127" dur="500" fill="hold"/>
                                        <p:tgtEl>
                                          <p:spTgt spid="21"/>
                                        </p:tgtEl>
                                        <p:attrNameLst>
                                          <p:attrName>ppt_h</p:attrName>
                                        </p:attrNameLst>
                                      </p:cBhvr>
                                      <p:tavLst>
                                        <p:tav tm="0">
                                          <p:val>
                                            <p:fltVal val="0"/>
                                          </p:val>
                                        </p:tav>
                                        <p:tav tm="100000">
                                          <p:val>
                                            <p:strVal val="#ppt_h"/>
                                          </p:val>
                                        </p:tav>
                                      </p:tavLst>
                                    </p:anim>
                                    <p:animEffect transition="in" filter="fade">
                                      <p:cBhvr>
                                        <p:cTn id="1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963711" y="2004276"/>
            <a:ext cx="7015397" cy="3265357"/>
          </a:xfrm>
        </p:spPr>
        <p:txBody>
          <a:bodyPr>
            <a:normAutofit/>
          </a:bodyPr>
          <a:lstStyle/>
          <a:p>
            <a:r>
              <a:rPr lang="en-US" sz="5400" b="1" dirty="0" smtClean="0"/>
              <a:t>AI AGENT FRAMEWORKS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32718362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9606" y="1026826"/>
            <a:ext cx="9871024" cy="4893647"/>
          </a:xfrm>
          <a:prstGeom prst="rect">
            <a:avLst/>
          </a:prstGeom>
          <a:noFill/>
        </p:spPr>
        <p:txBody>
          <a:bodyPr wrap="square" rtlCol="0">
            <a:spAutoFit/>
          </a:bodyPr>
          <a:lstStyle/>
          <a:p>
            <a:r>
              <a:rPr lang="en-US" sz="2800" dirty="0"/>
              <a:t>Traditional AI Frameworks can help you integrate AI into your apps and make these apps better in the following ways</a:t>
            </a:r>
            <a:r>
              <a:rPr lang="en-US" sz="2800" dirty="0" smtClean="0"/>
              <a:t>:</a:t>
            </a:r>
          </a:p>
          <a:p>
            <a:endParaRPr lang="en-US" sz="2800" dirty="0"/>
          </a:p>
          <a:p>
            <a:r>
              <a:rPr lang="en-US" sz="2400" dirty="0"/>
              <a:t>-</a:t>
            </a:r>
            <a:r>
              <a:rPr lang="en-US" sz="2800" dirty="0"/>
              <a:t>Personalization: </a:t>
            </a:r>
            <a:r>
              <a:rPr lang="en-US" sz="2400" dirty="0"/>
              <a:t>AI can analyze user behavior and preferences to provide personalized recommendations, content, and experiences</a:t>
            </a:r>
            <a:r>
              <a:rPr lang="en-US" sz="2400" dirty="0" smtClean="0"/>
              <a:t>.</a:t>
            </a:r>
            <a:r>
              <a:rPr lang="en-US" sz="2400" dirty="0" smtClean="0">
                <a:hlinkClick r:id="rId3" action="ppaction://hlinksldjump"/>
              </a:rPr>
              <a:t>[3]</a:t>
            </a:r>
            <a:endParaRPr lang="en-US" sz="2400" dirty="0" smtClean="0"/>
          </a:p>
          <a:p>
            <a:endParaRPr lang="en-US" sz="2400" dirty="0"/>
          </a:p>
          <a:p>
            <a:r>
              <a:rPr lang="en-US" sz="2400" dirty="0"/>
              <a:t>-</a:t>
            </a:r>
            <a:r>
              <a:rPr lang="en-US" sz="2800" dirty="0"/>
              <a:t>Automation and Efficiency:</a:t>
            </a:r>
            <a:r>
              <a:rPr lang="en-US" sz="2400" dirty="0"/>
              <a:t> AI can automate repetitive tasks, streamline workflows, and improve operational efficiency</a:t>
            </a:r>
            <a:r>
              <a:rPr lang="en-US" sz="2400" dirty="0" smtClean="0"/>
              <a:t>.</a:t>
            </a:r>
            <a:r>
              <a:rPr lang="en-US" sz="2400" dirty="0" smtClean="0">
                <a:hlinkClick r:id="rId3" action="ppaction://hlinksldjump"/>
              </a:rPr>
              <a:t>[3]</a:t>
            </a:r>
            <a:endParaRPr lang="en-US" sz="2400" dirty="0" smtClean="0"/>
          </a:p>
          <a:p>
            <a:endParaRPr lang="en-US" sz="2400" dirty="0"/>
          </a:p>
          <a:p>
            <a:r>
              <a:rPr lang="en-US" sz="2400" dirty="0"/>
              <a:t>- </a:t>
            </a:r>
            <a:r>
              <a:rPr lang="en-US" sz="2800" dirty="0"/>
              <a:t>Enhanced User Experience: </a:t>
            </a:r>
            <a:r>
              <a:rPr lang="en-US" sz="2400" dirty="0"/>
              <a:t>AI can improve the overall user experience by providing intelligent features such as voice recognition, natural language processing, and predictive text</a:t>
            </a:r>
            <a:r>
              <a:rPr lang="en-US" sz="2400" dirty="0" smtClean="0"/>
              <a:t>.</a:t>
            </a:r>
            <a:r>
              <a:rPr lang="en-US" sz="2400" dirty="0" smtClean="0">
                <a:hlinkClick r:id="rId3" action="ppaction://hlinksldjump"/>
              </a:rPr>
              <a:t>[3]</a:t>
            </a:r>
            <a:endParaRPr lang="en-US" sz="2400" dirty="0"/>
          </a:p>
        </p:txBody>
      </p:sp>
      <p:sp>
        <p:nvSpPr>
          <p:cNvPr id="3" name="Slide Number Placeholder 2"/>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2599396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817" y="1146747"/>
            <a:ext cx="8716780" cy="1600438"/>
          </a:xfrm>
          <a:prstGeom prst="rect">
            <a:avLst/>
          </a:prstGeom>
          <a:noFill/>
        </p:spPr>
        <p:txBody>
          <a:bodyPr wrap="square" rtlCol="0">
            <a:spAutoFit/>
          </a:bodyPr>
          <a:lstStyle/>
          <a:p>
            <a:r>
              <a:rPr lang="en-US" sz="2000" b="1" dirty="0"/>
              <a:t>Use Modular Components</a:t>
            </a:r>
            <a:r>
              <a:rPr lang="en-US" sz="2000" dirty="0"/>
              <a:t>: AI Agent frameworks like Microsoft Semantic Kernel and Lang Chain give you ready-made parts like AI connectors, memory tools, and prompt templates. These help teams build smart systems quickly without starting from zero. </a:t>
            </a:r>
            <a:r>
              <a:rPr lang="en-US" sz="2000" dirty="0" smtClean="0">
                <a:hlinkClick r:id="rId3" action="ppaction://hlinksldjump"/>
              </a:rPr>
              <a:t>[3]</a:t>
            </a:r>
            <a:endParaRPr lang="en-US" sz="2000" dirty="0"/>
          </a:p>
          <a:p>
            <a:endParaRPr lang="en-US" dirty="0"/>
          </a:p>
        </p:txBody>
      </p:sp>
      <p:sp>
        <p:nvSpPr>
          <p:cNvPr id="3" name="TextBox 2"/>
          <p:cNvSpPr txBox="1"/>
          <p:nvPr/>
        </p:nvSpPr>
        <p:spPr>
          <a:xfrm>
            <a:off x="1041817" y="3162925"/>
            <a:ext cx="8716780" cy="1015663"/>
          </a:xfrm>
          <a:prstGeom prst="rect">
            <a:avLst/>
          </a:prstGeom>
          <a:noFill/>
        </p:spPr>
        <p:txBody>
          <a:bodyPr wrap="square" rtlCol="0">
            <a:spAutoFit/>
          </a:bodyPr>
          <a:lstStyle/>
          <a:p>
            <a:r>
              <a:rPr lang="en-US" sz="2000" b="1" dirty="0"/>
              <a:t>Leverage Collaborative Tools: </a:t>
            </a:r>
            <a:r>
              <a:rPr lang="en-US" sz="2000" dirty="0"/>
              <a:t>Leverage collaboration tools means using AI tools to create agents that work together. Each agent does a different job, like finding data or making decisions. Together, they solve tasks faster and better</a:t>
            </a:r>
            <a:r>
              <a:rPr lang="en-US" sz="2000" dirty="0" smtClean="0"/>
              <a:t>.</a:t>
            </a:r>
            <a:r>
              <a:rPr lang="en-US" sz="2000" dirty="0" smtClean="0">
                <a:hlinkClick r:id="rId3" action="ppaction://hlinksldjump"/>
              </a:rPr>
              <a:t>[3]</a:t>
            </a:r>
            <a:endParaRPr lang="en-US" sz="2000" dirty="0"/>
          </a:p>
        </p:txBody>
      </p:sp>
      <p:sp>
        <p:nvSpPr>
          <p:cNvPr id="4" name="TextBox 3"/>
          <p:cNvSpPr txBox="1"/>
          <p:nvPr/>
        </p:nvSpPr>
        <p:spPr>
          <a:xfrm>
            <a:off x="1041817" y="4931764"/>
            <a:ext cx="8716780" cy="1631216"/>
          </a:xfrm>
          <a:prstGeom prst="rect">
            <a:avLst/>
          </a:prstGeom>
          <a:noFill/>
        </p:spPr>
        <p:txBody>
          <a:bodyPr wrap="square" rtlCol="0">
            <a:spAutoFit/>
          </a:bodyPr>
          <a:lstStyle/>
          <a:p>
            <a:r>
              <a:rPr lang="en-US" sz="2000" b="1" dirty="0"/>
              <a:t>Learn in Real-Time: </a:t>
            </a:r>
            <a:r>
              <a:rPr lang="en-US" sz="2000" dirty="0"/>
              <a:t>AI agents can learn while working. They look at what happens, learn from mistakes, and do better next time. This helps them improve over time</a:t>
            </a:r>
            <a:r>
              <a:rPr lang="en-US" sz="2000" dirty="0" smtClean="0"/>
              <a:t>.</a:t>
            </a:r>
            <a:r>
              <a:rPr lang="en-US" sz="2000" dirty="0" smtClean="0">
                <a:hlinkClick r:id="rId3" action="ppaction://hlinksldjump"/>
              </a:rPr>
              <a:t>[3]</a:t>
            </a:r>
            <a:endParaRPr lang="en-US" sz="2000" dirty="0"/>
          </a:p>
          <a:p>
            <a:r>
              <a:rPr lang="en-US" sz="2000" dirty="0"/>
              <a:t> </a:t>
            </a:r>
          </a:p>
          <a:p>
            <a:endParaRPr lang="en-US" sz="2000" dirty="0"/>
          </a:p>
        </p:txBody>
      </p:sp>
      <p:sp>
        <p:nvSpPr>
          <p:cNvPr id="5" name="Slide Number Placeholder 4"/>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63628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408" y="584617"/>
            <a:ext cx="8252087" cy="1107996"/>
          </a:xfrm>
          <a:prstGeom prst="rect">
            <a:avLst/>
          </a:prstGeom>
          <a:noFill/>
        </p:spPr>
        <p:txBody>
          <a:bodyPr wrap="square" rtlCol="0">
            <a:spAutoFit/>
          </a:bodyPr>
          <a:lstStyle/>
          <a:p>
            <a:r>
              <a:rPr lang="en-US" sz="2400" dirty="0"/>
              <a:t>The differences between AutoGen, Semantic Kernel and Azure AI Agent Service are:</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601359759"/>
              </p:ext>
            </p:extLst>
          </p:nvPr>
        </p:nvGraphicFramePr>
        <p:xfrm>
          <a:off x="1317764" y="1714418"/>
          <a:ext cx="8834870" cy="4796327"/>
        </p:xfrm>
        <a:graphic>
          <a:graphicData uri="http://schemas.openxmlformats.org/drawingml/2006/table">
            <a:tbl>
              <a:tblPr firstRow="1" bandRow="1">
                <a:tableStyleId>{5C22544A-7EE6-4342-B048-85BDC9FD1C3A}</a:tableStyleId>
              </a:tblPr>
              <a:tblGrid>
                <a:gridCol w="1765675">
                  <a:extLst>
                    <a:ext uri="{9D8B030D-6E8A-4147-A177-3AD203B41FA5}">
                      <a16:colId xmlns:a16="http://schemas.microsoft.com/office/drawing/2014/main" val="4072609855"/>
                    </a:ext>
                  </a:extLst>
                </a:gridCol>
                <a:gridCol w="1764792">
                  <a:extLst>
                    <a:ext uri="{9D8B030D-6E8A-4147-A177-3AD203B41FA5}">
                      <a16:colId xmlns:a16="http://schemas.microsoft.com/office/drawing/2014/main" val="2579112619"/>
                    </a:ext>
                  </a:extLst>
                </a:gridCol>
                <a:gridCol w="1764792">
                  <a:extLst>
                    <a:ext uri="{9D8B030D-6E8A-4147-A177-3AD203B41FA5}">
                      <a16:colId xmlns:a16="http://schemas.microsoft.com/office/drawing/2014/main" val="170390151"/>
                    </a:ext>
                  </a:extLst>
                </a:gridCol>
                <a:gridCol w="1773936">
                  <a:extLst>
                    <a:ext uri="{9D8B030D-6E8A-4147-A177-3AD203B41FA5}">
                      <a16:colId xmlns:a16="http://schemas.microsoft.com/office/drawing/2014/main" val="1286764244"/>
                    </a:ext>
                  </a:extLst>
                </a:gridCol>
                <a:gridCol w="1765675">
                  <a:extLst>
                    <a:ext uri="{9D8B030D-6E8A-4147-A177-3AD203B41FA5}">
                      <a16:colId xmlns:a16="http://schemas.microsoft.com/office/drawing/2014/main" val="2273235075"/>
                    </a:ext>
                  </a:extLst>
                </a:gridCol>
              </a:tblGrid>
              <a:tr h="970579">
                <a:tc>
                  <a:txBody>
                    <a:bodyPr/>
                    <a:lstStyle/>
                    <a:p>
                      <a:r>
                        <a:rPr lang="en-US" sz="2000" b="1" kern="1200" dirty="0" smtClean="0">
                          <a:solidFill>
                            <a:schemeClr val="lt1"/>
                          </a:solidFill>
                          <a:effectLst/>
                          <a:latin typeface="+mn-lt"/>
                          <a:ea typeface="+mn-ea"/>
                          <a:cs typeface="+mn-cs"/>
                        </a:rPr>
                        <a:t>Framework</a:t>
                      </a:r>
                      <a:endParaRPr lang="en-US" sz="2000" dirty="0"/>
                    </a:p>
                  </a:txBody>
                  <a:tcPr/>
                </a:tc>
                <a:tc>
                  <a:txBody>
                    <a:bodyPr/>
                    <a:lstStyle/>
                    <a:p>
                      <a:r>
                        <a:rPr lang="en-US" sz="2000" b="1" kern="1200" dirty="0" smtClean="0">
                          <a:solidFill>
                            <a:schemeClr val="lt1"/>
                          </a:solidFill>
                          <a:effectLst/>
                          <a:latin typeface="+mn-lt"/>
                          <a:ea typeface="+mn-ea"/>
                          <a:cs typeface="+mn-cs"/>
                        </a:rPr>
                        <a:t>Focus</a:t>
                      </a:r>
                      <a:endParaRPr lang="en-US" sz="2000" dirty="0"/>
                    </a:p>
                  </a:txBody>
                  <a:tcPr/>
                </a:tc>
                <a:tc>
                  <a:txBody>
                    <a:bodyPr/>
                    <a:lstStyle/>
                    <a:p>
                      <a:r>
                        <a:rPr lang="en-US" sz="2000" b="1" kern="1200" dirty="0" smtClean="0">
                          <a:solidFill>
                            <a:schemeClr val="lt1"/>
                          </a:solidFill>
                          <a:effectLst/>
                          <a:latin typeface="+mn-lt"/>
                          <a:ea typeface="+mn-ea"/>
                          <a:cs typeface="+mn-cs"/>
                        </a:rPr>
                        <a:t>Core Concepts</a:t>
                      </a:r>
                      <a:endParaRPr lang="en-US" sz="2000" dirty="0"/>
                    </a:p>
                  </a:txBody>
                  <a:tcPr/>
                </a:tc>
                <a:tc>
                  <a:txBody>
                    <a:bodyPr/>
                    <a:lstStyle/>
                    <a:p>
                      <a:r>
                        <a:rPr lang="en-US" sz="2000" b="1" kern="1200" dirty="0" smtClean="0">
                          <a:solidFill>
                            <a:schemeClr val="lt1"/>
                          </a:solidFill>
                          <a:effectLst/>
                          <a:latin typeface="+mn-lt"/>
                          <a:ea typeface="+mn-ea"/>
                          <a:cs typeface="+mn-cs"/>
                        </a:rPr>
                        <a:t>Use Cases</a:t>
                      </a:r>
                      <a:endParaRPr lang="en-US" sz="2000" dirty="0"/>
                    </a:p>
                  </a:txBody>
                  <a:tcPr/>
                </a:tc>
                <a:tc>
                  <a:txBody>
                    <a:bodyPr/>
                    <a:lstStyle/>
                    <a:p>
                      <a:r>
                        <a:rPr lang="en-US" sz="2000" dirty="0" smtClean="0"/>
                        <a:t>TYPE</a:t>
                      </a:r>
                      <a:endParaRPr lang="en-US" sz="2000" dirty="0"/>
                    </a:p>
                  </a:txBody>
                  <a:tcPr/>
                </a:tc>
                <a:extLst>
                  <a:ext uri="{0D108BD9-81ED-4DB2-BD59-A6C34878D82A}">
                    <a16:rowId xmlns:a16="http://schemas.microsoft.com/office/drawing/2014/main" val="3393729902"/>
                  </a:ext>
                </a:extLst>
              </a:tr>
              <a:tr h="970579">
                <a:tc>
                  <a:txBody>
                    <a:bodyPr/>
                    <a:lstStyle/>
                    <a:p>
                      <a:r>
                        <a:rPr lang="en-US" sz="1800" kern="1200" dirty="0" smtClean="0">
                          <a:solidFill>
                            <a:schemeClr val="dk1"/>
                          </a:solidFill>
                          <a:effectLst/>
                          <a:latin typeface="+mn-lt"/>
                          <a:ea typeface="+mn-ea"/>
                          <a:cs typeface="Segoe UI" panose="020B0502040204020203" pitchFamily="34" charset="0"/>
                        </a:rPr>
                        <a:t>AutoGen</a:t>
                      </a:r>
                      <a:endParaRPr lang="en-US" sz="1800" dirty="0">
                        <a:latin typeface="+mn-lt"/>
                        <a:cs typeface="Segoe UI" panose="020B0502040204020203" pitchFamily="34" charset="0"/>
                      </a:endParaRPr>
                    </a:p>
                  </a:txBody>
                  <a:tcPr/>
                </a:tc>
                <a:tc>
                  <a:txBody>
                    <a:bodyPr/>
                    <a:lstStyle/>
                    <a:p>
                      <a:pPr marL="0" marR="0">
                        <a:lnSpc>
                          <a:spcPct val="107000"/>
                        </a:lnSpc>
                        <a:spcBef>
                          <a:spcPts val="0"/>
                        </a:spcBef>
                        <a:spcAft>
                          <a:spcPts val="0"/>
                        </a:spcAft>
                      </a:pPr>
                      <a:r>
                        <a:rPr lang="en-US" sz="1800" kern="1200" dirty="0" smtClean="0">
                          <a:solidFill>
                            <a:schemeClr val="dk1"/>
                          </a:solidFill>
                          <a:effectLst/>
                          <a:latin typeface="+mn-lt"/>
                          <a:ea typeface="+mn-ea"/>
                          <a:cs typeface="Segoe UI" panose="020B0502040204020203" pitchFamily="34" charset="0"/>
                        </a:rPr>
                        <a:t>Event-driven, distributed agentic applications</a:t>
                      </a:r>
                      <a:endParaRPr lang="en-US" sz="1800" dirty="0">
                        <a:effectLst/>
                        <a:latin typeface="+mn-lt"/>
                        <a:ea typeface="Calibri" panose="020F0502020204030204" pitchFamily="34" charset="0"/>
                        <a:cs typeface="Segoe U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800" dirty="0">
                          <a:solidFill>
                            <a:schemeClr val="bg1"/>
                          </a:solidFill>
                          <a:effectLst/>
                          <a:latin typeface="+mn-lt"/>
                          <a:ea typeface="Calibri" panose="020F0502020204030204" pitchFamily="34" charset="0"/>
                          <a:cs typeface="Segoe UI" panose="020B0502040204020203" pitchFamily="34" charset="0"/>
                        </a:rPr>
                        <a:t>Agents, Personas, Functions, Data</a:t>
                      </a:r>
                    </a:p>
                  </a:txBody>
                  <a:tcPr marL="68580" marR="68580" marT="0" marB="0"/>
                </a:tc>
                <a:tc>
                  <a:txBody>
                    <a:bodyPr/>
                    <a:lstStyle/>
                    <a:p>
                      <a:r>
                        <a:rPr lang="en-US" sz="1800" kern="1200" dirty="0" smtClean="0">
                          <a:solidFill>
                            <a:schemeClr val="dk1"/>
                          </a:solidFill>
                          <a:effectLst/>
                          <a:latin typeface="+mn-lt"/>
                          <a:ea typeface="+mn-ea"/>
                          <a:cs typeface="Segoe UI" panose="020B0502040204020203" pitchFamily="34" charset="0"/>
                        </a:rPr>
                        <a:t>Code generation, data analysis tasks</a:t>
                      </a:r>
                      <a:endParaRPr lang="en-US" sz="1800" dirty="0">
                        <a:latin typeface="+mn-lt"/>
                        <a:cs typeface="Segoe UI" panose="020B0502040204020203" pitchFamily="34" charset="0"/>
                      </a:endParaRPr>
                    </a:p>
                  </a:txBody>
                  <a:tcPr/>
                </a:tc>
                <a:tc>
                  <a:txBody>
                    <a:bodyPr/>
                    <a:lstStyle/>
                    <a:p>
                      <a:r>
                        <a:rPr lang="en-US" dirty="0" smtClean="0"/>
                        <a:t>Multi-agent collaboration framework</a:t>
                      </a:r>
                      <a:endParaRPr lang="en-US" sz="1800" dirty="0">
                        <a:latin typeface="+mn-lt"/>
                        <a:cs typeface="Segoe UI" panose="020B0502040204020203" pitchFamily="34" charset="0"/>
                      </a:endParaRPr>
                    </a:p>
                  </a:txBody>
                  <a:tcPr/>
                </a:tc>
                <a:extLst>
                  <a:ext uri="{0D108BD9-81ED-4DB2-BD59-A6C34878D82A}">
                    <a16:rowId xmlns:a16="http://schemas.microsoft.com/office/drawing/2014/main" val="2521230499"/>
                  </a:ext>
                </a:extLst>
              </a:tr>
              <a:tr h="970579">
                <a:tc>
                  <a:txBody>
                    <a:bodyPr/>
                    <a:lstStyle/>
                    <a:p>
                      <a:r>
                        <a:rPr lang="en-US" sz="1800" kern="1200" dirty="0" smtClean="0">
                          <a:solidFill>
                            <a:schemeClr val="dk1"/>
                          </a:solidFill>
                          <a:effectLst/>
                          <a:latin typeface="+mn-lt"/>
                          <a:ea typeface="+mn-ea"/>
                          <a:cs typeface="Segoe UI" panose="020B0502040204020203" pitchFamily="34" charset="0"/>
                        </a:rPr>
                        <a:t>Semantic Kernel</a:t>
                      </a:r>
                      <a:endParaRPr lang="en-US" sz="1800" dirty="0">
                        <a:latin typeface="+mn-lt"/>
                        <a:cs typeface="Segoe UI" panose="020B0502040204020203" pitchFamily="34" charset="0"/>
                      </a:endParaRPr>
                    </a:p>
                  </a:txBody>
                  <a:tcPr/>
                </a:tc>
                <a:tc>
                  <a:txBody>
                    <a:bodyPr/>
                    <a:lstStyle/>
                    <a:p>
                      <a:pPr marL="0" marR="0">
                        <a:lnSpc>
                          <a:spcPct val="107000"/>
                        </a:lnSpc>
                        <a:spcBef>
                          <a:spcPts val="0"/>
                        </a:spcBef>
                        <a:spcAft>
                          <a:spcPts val="0"/>
                        </a:spcAft>
                      </a:pPr>
                      <a:r>
                        <a:rPr lang="en-US" sz="1800" dirty="0">
                          <a:solidFill>
                            <a:schemeClr val="bg1"/>
                          </a:solidFill>
                          <a:effectLst/>
                          <a:latin typeface="+mn-lt"/>
                          <a:ea typeface="Calibri" panose="020F0502020204030204" pitchFamily="34" charset="0"/>
                          <a:cs typeface="Segoe UI" panose="020B0502040204020203" pitchFamily="34" charset="0"/>
                        </a:rPr>
                        <a:t>Understanding and generating human-like text content</a:t>
                      </a:r>
                    </a:p>
                  </a:txBody>
                  <a:tcPr marL="68580" marR="68580" marT="0" marB="0"/>
                </a:tc>
                <a:tc>
                  <a:txBody>
                    <a:bodyPr/>
                    <a:lstStyle/>
                    <a:p>
                      <a:r>
                        <a:rPr lang="en-US" sz="1800" kern="1200" dirty="0" smtClean="0">
                          <a:solidFill>
                            <a:schemeClr val="dk1"/>
                          </a:solidFill>
                          <a:effectLst/>
                          <a:latin typeface="+mn-lt"/>
                          <a:ea typeface="+mn-ea"/>
                          <a:cs typeface="Segoe UI" panose="020B0502040204020203" pitchFamily="34" charset="0"/>
                        </a:rPr>
                        <a:t>Agents, Modular Components, Collaboration</a:t>
                      </a:r>
                      <a:endParaRPr lang="en-US" sz="1800" dirty="0">
                        <a:latin typeface="+mn-lt"/>
                        <a:cs typeface="Segoe UI" panose="020B0502040204020203" pitchFamily="34" charset="0"/>
                      </a:endParaRPr>
                    </a:p>
                  </a:txBody>
                  <a:tcPr/>
                </a:tc>
                <a:tc>
                  <a:txBody>
                    <a:bodyPr/>
                    <a:lstStyle/>
                    <a:p>
                      <a:r>
                        <a:rPr lang="en-US" sz="1800" kern="1200" dirty="0" smtClean="0">
                          <a:solidFill>
                            <a:schemeClr val="dk1"/>
                          </a:solidFill>
                          <a:effectLst/>
                          <a:latin typeface="+mn-lt"/>
                          <a:ea typeface="+mn-ea"/>
                          <a:cs typeface="Segoe UI" panose="020B0502040204020203" pitchFamily="34" charset="0"/>
                        </a:rPr>
                        <a:t>Natural language understanding, content generation</a:t>
                      </a:r>
                      <a:endParaRPr lang="en-US" sz="1800" dirty="0">
                        <a:latin typeface="+mn-lt"/>
                        <a:cs typeface="Segoe UI" panose="020B0502040204020203" pitchFamily="34" charset="0"/>
                      </a:endParaRPr>
                    </a:p>
                  </a:txBody>
                  <a:tcPr/>
                </a:tc>
                <a:tc>
                  <a:txBody>
                    <a:bodyPr/>
                    <a:lstStyle/>
                    <a:p>
                      <a:r>
                        <a:rPr lang="en-US" dirty="0" smtClean="0"/>
                        <a:t>developer SDK</a:t>
                      </a:r>
                      <a:endParaRPr lang="en-US" sz="1800" dirty="0">
                        <a:latin typeface="+mn-lt"/>
                        <a:cs typeface="Segoe UI" panose="020B0502040204020203" pitchFamily="34" charset="0"/>
                      </a:endParaRPr>
                    </a:p>
                  </a:txBody>
                  <a:tcPr/>
                </a:tc>
                <a:extLst>
                  <a:ext uri="{0D108BD9-81ED-4DB2-BD59-A6C34878D82A}">
                    <a16:rowId xmlns:a16="http://schemas.microsoft.com/office/drawing/2014/main" val="409992956"/>
                  </a:ext>
                </a:extLst>
              </a:tr>
              <a:tr h="970579">
                <a:tc>
                  <a:txBody>
                    <a:bodyPr/>
                    <a:lstStyle/>
                    <a:p>
                      <a:r>
                        <a:rPr lang="en-US" sz="1800" kern="1200" dirty="0" smtClean="0">
                          <a:solidFill>
                            <a:schemeClr val="dk1"/>
                          </a:solidFill>
                          <a:effectLst/>
                          <a:latin typeface="+mn-lt"/>
                          <a:ea typeface="+mn-ea"/>
                          <a:cs typeface="Segoe UI" panose="020B0502040204020203" pitchFamily="34" charset="0"/>
                        </a:rPr>
                        <a:t>Azure AI Agent Service</a:t>
                      </a:r>
                      <a:endParaRPr lang="en-US" sz="1800" dirty="0">
                        <a:latin typeface="+mn-lt"/>
                        <a:cs typeface="Segoe UI" panose="020B0502040204020203" pitchFamily="34" charset="0"/>
                      </a:endParaRPr>
                    </a:p>
                  </a:txBody>
                  <a:tcPr/>
                </a:tc>
                <a:tc>
                  <a:txBody>
                    <a:bodyPr/>
                    <a:lstStyle/>
                    <a:p>
                      <a:r>
                        <a:rPr lang="en-US" sz="1800" kern="1200" dirty="0" smtClean="0">
                          <a:solidFill>
                            <a:schemeClr val="dk1"/>
                          </a:solidFill>
                          <a:effectLst/>
                          <a:latin typeface="+mn-lt"/>
                          <a:ea typeface="+mn-ea"/>
                          <a:cs typeface="Segoe UI" panose="020B0502040204020203" pitchFamily="34" charset="0"/>
                        </a:rPr>
                        <a:t>Flexible models, enterprise security, Code generation, Tool calling</a:t>
                      </a:r>
                      <a:endParaRPr lang="en-US" sz="1800" dirty="0">
                        <a:latin typeface="+mn-lt"/>
                        <a:cs typeface="Segoe UI" panose="020B0502040204020203" pitchFamily="34" charset="0"/>
                      </a:endParaRPr>
                    </a:p>
                  </a:txBody>
                  <a:tcPr/>
                </a:tc>
                <a:tc>
                  <a:txBody>
                    <a:bodyPr/>
                    <a:lstStyle/>
                    <a:p>
                      <a:pPr marL="0" marR="0">
                        <a:lnSpc>
                          <a:spcPct val="107000"/>
                        </a:lnSpc>
                        <a:spcBef>
                          <a:spcPts val="0"/>
                        </a:spcBef>
                        <a:spcAft>
                          <a:spcPts val="0"/>
                        </a:spcAft>
                      </a:pPr>
                      <a:r>
                        <a:rPr lang="en-US" sz="1800" dirty="0">
                          <a:solidFill>
                            <a:schemeClr val="bg1"/>
                          </a:solidFill>
                          <a:effectLst/>
                          <a:latin typeface="+mn-lt"/>
                          <a:ea typeface="Calibri" panose="020F0502020204030204" pitchFamily="34" charset="0"/>
                          <a:cs typeface="Segoe UI" panose="020B0502040204020203" pitchFamily="34" charset="0"/>
                        </a:rPr>
                        <a:t>Modularity, Collaboration, Process Orchestration</a:t>
                      </a:r>
                    </a:p>
                  </a:txBody>
                  <a:tcPr marL="68580" marR="68580" marT="0" marB="0"/>
                </a:tc>
                <a:tc>
                  <a:txBody>
                    <a:bodyPr/>
                    <a:lstStyle/>
                    <a:p>
                      <a:r>
                        <a:rPr lang="en-US" sz="1800" kern="1200" dirty="0" smtClean="0">
                          <a:solidFill>
                            <a:schemeClr val="dk1"/>
                          </a:solidFill>
                          <a:effectLst/>
                          <a:latin typeface="+mn-lt"/>
                          <a:ea typeface="+mn-ea"/>
                          <a:cs typeface="Segoe UI" panose="020B0502040204020203" pitchFamily="34" charset="0"/>
                        </a:rPr>
                        <a:t>Secure, scalable, and flexible AI agent deployment</a:t>
                      </a:r>
                      <a:endParaRPr lang="en-US" sz="1800" dirty="0">
                        <a:latin typeface="+mn-lt"/>
                        <a:cs typeface="Segoe UI" panose="020B0502040204020203" pitchFamily="34" charset="0"/>
                      </a:endParaRPr>
                    </a:p>
                  </a:txBody>
                  <a:tcPr/>
                </a:tc>
                <a:tc>
                  <a:txBody>
                    <a:bodyPr/>
                    <a:lstStyle/>
                    <a:p>
                      <a:r>
                        <a:rPr lang="en-US" dirty="0" smtClean="0"/>
                        <a:t>Cloud-based AI agent management</a:t>
                      </a:r>
                      <a:endParaRPr lang="en-US" sz="1800" dirty="0">
                        <a:latin typeface="+mn-lt"/>
                        <a:cs typeface="Segoe UI" panose="020B0502040204020203" pitchFamily="34" charset="0"/>
                      </a:endParaRPr>
                    </a:p>
                  </a:txBody>
                  <a:tcPr/>
                </a:tc>
                <a:extLst>
                  <a:ext uri="{0D108BD9-81ED-4DB2-BD59-A6C34878D82A}">
                    <a16:rowId xmlns:a16="http://schemas.microsoft.com/office/drawing/2014/main" val="1798334996"/>
                  </a:ext>
                </a:extLst>
              </a:tr>
            </a:tbl>
          </a:graphicData>
        </a:graphic>
      </p:graphicFrame>
      <p:sp>
        <p:nvSpPr>
          <p:cNvPr id="4" name="Slide Number Placeholder 3"/>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3719368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460507" y="2160486"/>
            <a:ext cx="7720969" cy="3265357"/>
          </a:xfrm>
        </p:spPr>
        <p:txBody>
          <a:bodyPr>
            <a:normAutofit/>
          </a:bodyPr>
          <a:lstStyle/>
          <a:p>
            <a:r>
              <a:rPr lang="en-US" sz="5400" b="1" dirty="0" smtClean="0"/>
              <a:t>TOOL USE DESIGN PATTERN</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11562684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420" y="1161737"/>
            <a:ext cx="8694295" cy="1015663"/>
          </a:xfrm>
          <a:prstGeom prst="rect">
            <a:avLst/>
          </a:prstGeom>
          <a:noFill/>
        </p:spPr>
        <p:txBody>
          <a:bodyPr wrap="square" rtlCol="0">
            <a:spAutoFit/>
          </a:bodyPr>
          <a:lstStyle/>
          <a:p>
            <a:r>
              <a:rPr lang="en-US" sz="2000" dirty="0"/>
              <a:t>The Tool Use Design Pattern focuses on giving LLMs the ability to interact with external tools to achieve specific goals. Tools are code that can be executed by an agent to perform actions. </a:t>
            </a:r>
            <a:r>
              <a:rPr lang="en-US" sz="2000" dirty="0" smtClean="0">
                <a:hlinkClick r:id="rId3" action="ppaction://hlinksldjump"/>
              </a:rPr>
              <a:t>[3]</a:t>
            </a:r>
            <a:endParaRPr lang="en-US" sz="2000" dirty="0"/>
          </a:p>
        </p:txBody>
      </p:sp>
      <p:sp>
        <p:nvSpPr>
          <p:cNvPr id="3" name="TextBox 2"/>
          <p:cNvSpPr txBox="1"/>
          <p:nvPr/>
        </p:nvSpPr>
        <p:spPr>
          <a:xfrm>
            <a:off x="3447737" y="2473377"/>
            <a:ext cx="4871804" cy="584775"/>
          </a:xfrm>
          <a:prstGeom prst="rect">
            <a:avLst/>
          </a:prstGeom>
          <a:noFill/>
        </p:spPr>
        <p:txBody>
          <a:bodyPr wrap="square" rtlCol="0">
            <a:spAutoFit/>
          </a:bodyPr>
          <a:lstStyle/>
          <a:p>
            <a:r>
              <a:rPr lang="en-US" sz="3200" dirty="0" smtClean="0"/>
              <a:t>CASES TO USE THESE TOOLS</a:t>
            </a:r>
            <a:endParaRPr lang="en-US" sz="3200" dirty="0"/>
          </a:p>
        </p:txBody>
      </p:sp>
      <p:sp>
        <p:nvSpPr>
          <p:cNvPr id="7" name="Teardrop 6"/>
          <p:cNvSpPr/>
          <p:nvPr/>
        </p:nvSpPr>
        <p:spPr>
          <a:xfrm>
            <a:off x="1499016" y="3525236"/>
            <a:ext cx="1948721" cy="13339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smtClean="0"/>
              <a:t>Dynamic </a:t>
            </a:r>
            <a:r>
              <a:rPr lang="en-US" b="1" dirty="0"/>
              <a:t>Information Retrieval</a:t>
            </a:r>
            <a:endParaRPr lang="en-US" dirty="0"/>
          </a:p>
          <a:p>
            <a:pPr algn="ctr"/>
            <a:endParaRPr lang="en-US" dirty="0"/>
          </a:p>
        </p:txBody>
      </p:sp>
      <p:sp>
        <p:nvSpPr>
          <p:cNvPr id="8" name="Teardrop 7"/>
          <p:cNvSpPr/>
          <p:nvPr/>
        </p:nvSpPr>
        <p:spPr>
          <a:xfrm>
            <a:off x="4878049" y="3435168"/>
            <a:ext cx="2218545" cy="14262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Code Execution and Interpretation</a:t>
            </a:r>
            <a:endParaRPr lang="en-US" dirty="0"/>
          </a:p>
          <a:p>
            <a:pPr algn="ctr"/>
            <a:endParaRPr lang="en-US" dirty="0"/>
          </a:p>
        </p:txBody>
      </p:sp>
      <p:sp>
        <p:nvSpPr>
          <p:cNvPr id="9" name="Teardrop 8"/>
          <p:cNvSpPr/>
          <p:nvPr/>
        </p:nvSpPr>
        <p:spPr>
          <a:xfrm>
            <a:off x="8252084" y="3351521"/>
            <a:ext cx="1948721" cy="121431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Workflow Automation</a:t>
            </a:r>
            <a:endParaRPr lang="en-US" dirty="0"/>
          </a:p>
          <a:p>
            <a:pPr algn="ctr"/>
            <a:endParaRPr lang="en-US" dirty="0"/>
          </a:p>
        </p:txBody>
      </p:sp>
      <p:sp>
        <p:nvSpPr>
          <p:cNvPr id="10" name="Teardrop 9"/>
          <p:cNvSpPr/>
          <p:nvPr/>
        </p:nvSpPr>
        <p:spPr>
          <a:xfrm>
            <a:off x="6985416" y="4859203"/>
            <a:ext cx="1656415" cy="133396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Customer Support</a:t>
            </a:r>
            <a:endParaRPr lang="en-US" dirty="0"/>
          </a:p>
          <a:p>
            <a:pPr algn="ctr"/>
            <a:endParaRPr lang="en-US" dirty="0"/>
          </a:p>
        </p:txBody>
      </p:sp>
      <p:sp>
        <p:nvSpPr>
          <p:cNvPr id="11" name="Teardrop 10"/>
          <p:cNvSpPr/>
          <p:nvPr/>
        </p:nvSpPr>
        <p:spPr>
          <a:xfrm>
            <a:off x="3040506" y="4941569"/>
            <a:ext cx="1948721" cy="139408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Content Generation and Editing</a:t>
            </a:r>
            <a:endParaRPr lang="en-US" dirty="0"/>
          </a:p>
          <a:p>
            <a:pPr algn="ct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323167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286000" y="1809404"/>
            <a:ext cx="6026046" cy="3265357"/>
          </a:xfrm>
        </p:spPr>
        <p:txBody>
          <a:bodyPr>
            <a:normAutofit/>
          </a:bodyPr>
          <a:lstStyle/>
          <a:p>
            <a:r>
              <a:rPr lang="en-US" sz="5400" b="1" dirty="0" smtClean="0"/>
              <a:t>What are llmS?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83295475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111" y="343821"/>
            <a:ext cx="10583057" cy="6401753"/>
          </a:xfrm>
          <a:prstGeom prst="rect">
            <a:avLst/>
          </a:prstGeom>
          <a:noFill/>
        </p:spPr>
        <p:txBody>
          <a:bodyPr wrap="square" rtlCol="0">
            <a:spAutoFit/>
          </a:bodyPr>
          <a:lstStyle/>
          <a:p>
            <a:r>
              <a:rPr lang="en-US" sz="3200" b="1" dirty="0"/>
              <a:t>Key Elements of the Tool Use Design Pattern</a:t>
            </a:r>
            <a:r>
              <a:rPr lang="en-US" sz="3200" b="1" dirty="0" smtClean="0"/>
              <a:t>:</a:t>
            </a:r>
          </a:p>
          <a:p>
            <a:endParaRPr lang="en-US" dirty="0"/>
          </a:p>
          <a:p>
            <a:pPr lvl="0"/>
            <a:r>
              <a:rPr lang="en-US" sz="2400" dirty="0"/>
              <a:t>Function/Tool Schemas: </a:t>
            </a:r>
            <a:r>
              <a:rPr lang="en-US" sz="2000" dirty="0"/>
              <a:t>describe each tools, its name, what it does, input needs and what it returns</a:t>
            </a:r>
            <a:r>
              <a:rPr lang="en-US" dirty="0" smtClean="0"/>
              <a:t>.</a:t>
            </a:r>
            <a:r>
              <a:rPr lang="en-US" dirty="0" smtClean="0">
                <a:hlinkClick r:id="rId3" action="ppaction://hlinksldjump"/>
              </a:rPr>
              <a:t>[3]</a:t>
            </a:r>
            <a:endParaRPr lang="en-US" dirty="0" smtClean="0"/>
          </a:p>
          <a:p>
            <a:pPr lvl="0"/>
            <a:endParaRPr lang="en-US" dirty="0"/>
          </a:p>
          <a:p>
            <a:pPr lvl="0"/>
            <a:r>
              <a:rPr lang="en-US" sz="2400" dirty="0"/>
              <a:t>Function Execution Logic: </a:t>
            </a:r>
            <a:r>
              <a:rPr lang="en-US" sz="2000" dirty="0"/>
              <a:t>Decides when and how to use tools based on the user’s message and the context of the conversation</a:t>
            </a:r>
            <a:r>
              <a:rPr lang="en-US" sz="2000" dirty="0" smtClean="0"/>
              <a:t>.</a:t>
            </a:r>
            <a:r>
              <a:rPr lang="en-US" sz="2000" dirty="0" smtClean="0">
                <a:hlinkClick r:id="rId3" action="ppaction://hlinksldjump"/>
              </a:rPr>
              <a:t>[3]</a:t>
            </a:r>
            <a:endParaRPr lang="en-US" sz="2000" dirty="0" smtClean="0"/>
          </a:p>
          <a:p>
            <a:pPr lvl="0"/>
            <a:endParaRPr lang="en-US" sz="2000" dirty="0"/>
          </a:p>
          <a:p>
            <a:pPr lvl="0"/>
            <a:r>
              <a:rPr lang="en-US" sz="2400" dirty="0"/>
              <a:t>Message Handling System: </a:t>
            </a:r>
            <a:r>
              <a:rPr lang="en-US" sz="2000" dirty="0"/>
              <a:t>Manages the flow between the user, the AI, tool requests and tool responses</a:t>
            </a:r>
            <a:r>
              <a:rPr lang="en-US" sz="2000" dirty="0" smtClean="0"/>
              <a:t>.</a:t>
            </a:r>
            <a:r>
              <a:rPr lang="en-US" sz="2000" dirty="0" smtClean="0">
                <a:hlinkClick r:id="rId3" action="ppaction://hlinksldjump"/>
              </a:rPr>
              <a:t>[3]</a:t>
            </a:r>
            <a:endParaRPr lang="en-US" sz="2000" dirty="0" smtClean="0"/>
          </a:p>
          <a:p>
            <a:pPr lvl="0"/>
            <a:endParaRPr lang="en-US" sz="2000" dirty="0"/>
          </a:p>
          <a:p>
            <a:pPr lvl="0"/>
            <a:r>
              <a:rPr lang="en-US" sz="2400" dirty="0"/>
              <a:t>Tool Integration Framework: </a:t>
            </a:r>
            <a:r>
              <a:rPr lang="en-US" sz="2000" dirty="0"/>
              <a:t>Connect the Agent to actual tools</a:t>
            </a:r>
            <a:r>
              <a:rPr lang="en-US" sz="2000" dirty="0" smtClean="0"/>
              <a:t>.</a:t>
            </a:r>
            <a:r>
              <a:rPr lang="en-US" sz="2000" dirty="0" smtClean="0">
                <a:hlinkClick r:id="rId3" action="ppaction://hlinksldjump"/>
              </a:rPr>
              <a:t>[3]</a:t>
            </a:r>
            <a:endParaRPr lang="en-US" sz="2000" dirty="0" smtClean="0"/>
          </a:p>
          <a:p>
            <a:pPr lvl="0"/>
            <a:endParaRPr lang="en-US" sz="2400" dirty="0"/>
          </a:p>
          <a:p>
            <a:pPr lvl="0"/>
            <a:r>
              <a:rPr lang="en-US" sz="2400" dirty="0"/>
              <a:t>Error Handling and Validation: </a:t>
            </a:r>
            <a:r>
              <a:rPr lang="en-US" sz="2000" dirty="0"/>
              <a:t>Catches problems like missing or incorrect input, failed tool calls and ensure responses make sense</a:t>
            </a:r>
            <a:r>
              <a:rPr lang="en-US" sz="2000" dirty="0" smtClean="0"/>
              <a:t>.</a:t>
            </a:r>
            <a:r>
              <a:rPr lang="en-US" sz="2000" dirty="0" smtClean="0">
                <a:hlinkClick r:id="rId3" action="ppaction://hlinksldjump"/>
              </a:rPr>
              <a:t>[3]</a:t>
            </a:r>
            <a:endParaRPr lang="en-US" sz="2000" dirty="0" smtClean="0"/>
          </a:p>
          <a:p>
            <a:pPr lvl="0"/>
            <a:endParaRPr lang="en-US" sz="2000" dirty="0"/>
          </a:p>
          <a:p>
            <a:pPr lvl="0"/>
            <a:r>
              <a:rPr lang="en-US" sz="2400" dirty="0"/>
              <a:t>State Management: </a:t>
            </a:r>
            <a:r>
              <a:rPr lang="en-US" sz="2000" dirty="0"/>
              <a:t>Tracks conversation context, previous tool interactions, and persistent data to ensure consistency across multi-turn interactions</a:t>
            </a:r>
            <a:r>
              <a:rPr lang="en-US" sz="2000" dirty="0" smtClean="0"/>
              <a:t>.</a:t>
            </a:r>
            <a:r>
              <a:rPr lang="en-US" sz="2000" dirty="0" smtClean="0">
                <a:hlinkClick r:id="rId3" action="ppaction://hlinksldjump"/>
              </a:rPr>
              <a:t>[3]</a:t>
            </a:r>
            <a:endParaRPr lang="en-US" sz="2000" dirty="0"/>
          </a:p>
          <a:p>
            <a:endParaRPr lang="en-US" dirty="0"/>
          </a:p>
        </p:txBody>
      </p:sp>
      <p:sp>
        <p:nvSpPr>
          <p:cNvPr id="3" name="Slide Number Placeholder 2"/>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669297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996845" y="1929326"/>
            <a:ext cx="8072203" cy="3265357"/>
          </a:xfrm>
        </p:spPr>
        <p:txBody>
          <a:bodyPr>
            <a:normAutofit/>
          </a:bodyPr>
          <a:lstStyle/>
          <a:p>
            <a:r>
              <a:rPr lang="en-US" sz="5400" b="1" dirty="0" smtClean="0"/>
              <a:t>AGENTIC DESIGN PRINCIPLES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95813634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84434" y="637779"/>
            <a:ext cx="2647969" cy="1400185"/>
          </a:xfrm>
          <a:prstGeom prst="ellipse">
            <a:avLst/>
          </a:prstGeom>
          <a:ln>
            <a:noFill/>
          </a:ln>
          <a:effectLst>
            <a:softEdge rad="112500"/>
          </a:effectLst>
        </p:spPr>
      </p:pic>
      <p:sp>
        <p:nvSpPr>
          <p:cNvPr id="3" name="TextBox 2"/>
          <p:cNvSpPr txBox="1"/>
          <p:nvPr/>
        </p:nvSpPr>
        <p:spPr>
          <a:xfrm>
            <a:off x="2016177" y="2158583"/>
            <a:ext cx="2968053" cy="461665"/>
          </a:xfrm>
          <a:prstGeom prst="rect">
            <a:avLst/>
          </a:prstGeom>
          <a:noFill/>
        </p:spPr>
        <p:txBody>
          <a:bodyPr wrap="square" rtlCol="0">
            <a:spAutoFit/>
          </a:bodyPr>
          <a:lstStyle/>
          <a:p>
            <a:r>
              <a:rPr lang="en-US" sz="2400" dirty="0" smtClean="0"/>
              <a:t>SPACE</a:t>
            </a:r>
            <a:endParaRPr lang="en-US" sz="2400" dirty="0"/>
          </a:p>
        </p:txBody>
      </p:sp>
      <p:pic>
        <p:nvPicPr>
          <p:cNvPr id="4" name="Picture 3"/>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4671" y="2177268"/>
            <a:ext cx="2590567" cy="1399032"/>
          </a:xfrm>
          <a:prstGeom prst="ellipse">
            <a:avLst/>
          </a:prstGeom>
          <a:ln>
            <a:noFill/>
          </a:ln>
          <a:effectLst>
            <a:softEdge rad="112500"/>
          </a:effectLst>
        </p:spPr>
      </p:pic>
      <p:sp>
        <p:nvSpPr>
          <p:cNvPr id="5" name="TextBox 4"/>
          <p:cNvSpPr txBox="1"/>
          <p:nvPr/>
        </p:nvSpPr>
        <p:spPr>
          <a:xfrm>
            <a:off x="5541364" y="3677587"/>
            <a:ext cx="2968053" cy="461665"/>
          </a:xfrm>
          <a:prstGeom prst="rect">
            <a:avLst/>
          </a:prstGeom>
          <a:noFill/>
        </p:spPr>
        <p:txBody>
          <a:bodyPr wrap="square" rtlCol="0">
            <a:spAutoFit/>
          </a:bodyPr>
          <a:lstStyle/>
          <a:p>
            <a:r>
              <a:rPr lang="en-US" sz="2400" dirty="0" smtClean="0"/>
              <a:t>TIME</a:t>
            </a:r>
            <a:endParaRPr lang="en-US" sz="2400" dirty="0"/>
          </a:p>
        </p:txBody>
      </p:sp>
      <p:sp>
        <p:nvSpPr>
          <p:cNvPr id="6" name="TextBox 5"/>
          <p:cNvSpPr txBox="1"/>
          <p:nvPr/>
        </p:nvSpPr>
        <p:spPr>
          <a:xfrm>
            <a:off x="9223947" y="5024203"/>
            <a:ext cx="2968053" cy="461665"/>
          </a:xfrm>
          <a:prstGeom prst="rect">
            <a:avLst/>
          </a:prstGeom>
          <a:noFill/>
        </p:spPr>
        <p:txBody>
          <a:bodyPr wrap="square" rtlCol="0">
            <a:spAutoFit/>
          </a:bodyPr>
          <a:lstStyle/>
          <a:p>
            <a:r>
              <a:rPr lang="en-US" sz="2400" dirty="0" smtClean="0"/>
              <a:t>CORE</a:t>
            </a:r>
            <a:endParaRPr lang="en-US" sz="2400" dirty="0"/>
          </a:p>
        </p:txBody>
      </p:sp>
      <p:pic>
        <p:nvPicPr>
          <p:cNvPr id="7" name="Picture 6"/>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172138" y="3447530"/>
            <a:ext cx="2651760" cy="1438408"/>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940106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2743200" y="1607037"/>
            <a:ext cx="6026046" cy="3265357"/>
          </a:xfrm>
        </p:spPr>
        <p:txBody>
          <a:bodyPr>
            <a:normAutofit/>
          </a:bodyPr>
          <a:lstStyle/>
          <a:p>
            <a:r>
              <a:rPr lang="en-US" sz="5400" b="1" dirty="0" smtClean="0"/>
              <a:t>GUARDRAILS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12928068"/>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9E57DC2-970A-4B3E-BB1C-7A09969E49DF}" type="slidenum">
              <a:rPr lang="en-US" smtClean="0"/>
              <a:t>34</a:t>
            </a:fld>
            <a:endParaRPr lang="en-US" dirty="0"/>
          </a:p>
        </p:txBody>
      </p:sp>
      <p:sp>
        <p:nvSpPr>
          <p:cNvPr id="6" name="Rectangle 5"/>
          <p:cNvSpPr/>
          <p:nvPr/>
        </p:nvSpPr>
        <p:spPr>
          <a:xfrm>
            <a:off x="6723584" y="1761281"/>
            <a:ext cx="1494020" cy="2363448"/>
          </a:xfrm>
          <a:prstGeom prst="rect">
            <a:avLst/>
          </a:prstGeom>
          <a:solidFill>
            <a:srgbClr val="788ACF"/>
          </a:solidFill>
          <a:ln w="762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Tools</a:t>
            </a:r>
            <a:endParaRPr lang="en-US" dirty="0">
              <a:solidFill>
                <a:schemeClr val="bg1"/>
              </a:solidFill>
            </a:endParaRPr>
          </a:p>
        </p:txBody>
      </p:sp>
      <p:sp>
        <p:nvSpPr>
          <p:cNvPr id="7" name="Flowchart: Connector 6"/>
          <p:cNvSpPr/>
          <p:nvPr/>
        </p:nvSpPr>
        <p:spPr>
          <a:xfrm>
            <a:off x="9060333" y="2293899"/>
            <a:ext cx="1756894" cy="1531816"/>
          </a:xfrm>
          <a:prstGeom prst="flowChartConnector">
            <a:avLst/>
          </a:prstGeom>
          <a:solidFill>
            <a:srgbClr val="7385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External World</a:t>
            </a:r>
            <a:endParaRPr lang="en-US" dirty="0">
              <a:solidFill>
                <a:schemeClr val="bg1"/>
              </a:solidFill>
            </a:endParaRPr>
          </a:p>
        </p:txBody>
      </p:sp>
      <p:sp>
        <p:nvSpPr>
          <p:cNvPr id="8" name="Rectangle 7"/>
          <p:cNvSpPr/>
          <p:nvPr/>
        </p:nvSpPr>
        <p:spPr>
          <a:xfrm>
            <a:off x="4554815" y="2679589"/>
            <a:ext cx="1494020" cy="868596"/>
          </a:xfrm>
          <a:prstGeom prst="rect">
            <a:avLst/>
          </a:prstGeom>
          <a:solidFill>
            <a:srgbClr val="788ACF"/>
          </a:solidFill>
          <a:ln w="762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a:t>
            </a:r>
            <a:endParaRPr lang="en-US" dirty="0">
              <a:solidFill>
                <a:schemeClr val="bg1"/>
              </a:solidFill>
            </a:endParaRPr>
          </a:p>
        </p:txBody>
      </p:sp>
      <p:sp>
        <p:nvSpPr>
          <p:cNvPr id="9" name="Rectangle 8"/>
          <p:cNvSpPr/>
          <p:nvPr/>
        </p:nvSpPr>
        <p:spPr>
          <a:xfrm>
            <a:off x="892989" y="2679589"/>
            <a:ext cx="1494020" cy="837902"/>
          </a:xfrm>
          <a:prstGeom prst="rect">
            <a:avLst/>
          </a:prstGeom>
          <a:solidFill>
            <a:srgbClr val="788ACF"/>
          </a:solidFill>
          <a:ln w="76200">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User</a:t>
            </a:r>
            <a:endParaRPr lang="en-US" dirty="0">
              <a:solidFill>
                <a:schemeClr val="bg1"/>
              </a:solidFill>
            </a:endParaRPr>
          </a:p>
        </p:txBody>
      </p:sp>
      <p:cxnSp>
        <p:nvCxnSpPr>
          <p:cNvPr id="11" name="Straight Arrow Connector 10"/>
          <p:cNvCxnSpPr>
            <a:stCxn id="9" idx="3"/>
            <a:endCxn id="8" idx="1"/>
          </p:cNvCxnSpPr>
          <p:nvPr/>
        </p:nvCxnSpPr>
        <p:spPr>
          <a:xfrm>
            <a:off x="2387009" y="3098540"/>
            <a:ext cx="2167806" cy="153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69395" y="2653988"/>
            <a:ext cx="951148" cy="369332"/>
          </a:xfrm>
          <a:prstGeom prst="rect">
            <a:avLst/>
          </a:prstGeom>
          <a:noFill/>
        </p:spPr>
        <p:txBody>
          <a:bodyPr wrap="square" rtlCol="0">
            <a:spAutoFit/>
          </a:bodyPr>
          <a:lstStyle/>
          <a:p>
            <a:r>
              <a:rPr lang="en-US" dirty="0" smtClean="0"/>
              <a:t>Prompt</a:t>
            </a:r>
            <a:endParaRPr lang="en-US" dirty="0"/>
          </a:p>
        </p:txBody>
      </p:sp>
      <p:sp>
        <p:nvSpPr>
          <p:cNvPr id="14" name="Diamond 13"/>
          <p:cNvSpPr/>
          <p:nvPr/>
        </p:nvSpPr>
        <p:spPr>
          <a:xfrm>
            <a:off x="2363334" y="1616095"/>
            <a:ext cx="2315893" cy="1133063"/>
          </a:xfrm>
          <a:prstGeom prst="diamond">
            <a:avLst/>
          </a:prstGeom>
          <a:solidFill>
            <a:srgbClr val="4049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Input Guardrails</a:t>
            </a:r>
            <a:endParaRPr lang="en-US" dirty="0">
              <a:solidFill>
                <a:schemeClr val="bg1"/>
              </a:solidFill>
            </a:endParaRPr>
          </a:p>
        </p:txBody>
      </p:sp>
      <p:cxnSp>
        <p:nvCxnSpPr>
          <p:cNvPr id="16" name="Straight Arrow Connector 15"/>
          <p:cNvCxnSpPr>
            <a:stCxn id="8" idx="3"/>
          </p:cNvCxnSpPr>
          <p:nvPr/>
        </p:nvCxnSpPr>
        <p:spPr>
          <a:xfrm flipV="1">
            <a:off x="6048835" y="3098540"/>
            <a:ext cx="674749" cy="153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217604" y="3011084"/>
            <a:ext cx="842729" cy="12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iamond 18"/>
          <p:cNvSpPr/>
          <p:nvPr/>
        </p:nvSpPr>
        <p:spPr>
          <a:xfrm>
            <a:off x="8360657" y="1134952"/>
            <a:ext cx="2315893" cy="1133063"/>
          </a:xfrm>
          <a:prstGeom prst="diamond">
            <a:avLst/>
          </a:prstGeom>
          <a:solidFill>
            <a:srgbClr val="4049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Tool Guardrails</a:t>
            </a:r>
            <a:endParaRPr lang="en-US" dirty="0">
              <a:solidFill>
                <a:schemeClr val="bg1"/>
              </a:solidFill>
            </a:endParaRPr>
          </a:p>
        </p:txBody>
      </p:sp>
      <p:sp>
        <p:nvSpPr>
          <p:cNvPr id="20" name="Diamond 19"/>
          <p:cNvSpPr/>
          <p:nvPr/>
        </p:nvSpPr>
        <p:spPr>
          <a:xfrm>
            <a:off x="2312965" y="3854576"/>
            <a:ext cx="2315893" cy="1133063"/>
          </a:xfrm>
          <a:prstGeom prst="diamond">
            <a:avLst/>
          </a:prstGeom>
          <a:solidFill>
            <a:srgbClr val="4049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Output Guardrails</a:t>
            </a:r>
            <a:endParaRPr lang="en-US" dirty="0">
              <a:solidFill>
                <a:schemeClr val="bg1"/>
              </a:solidFill>
            </a:endParaRPr>
          </a:p>
        </p:txBody>
      </p:sp>
      <p:cxnSp>
        <p:nvCxnSpPr>
          <p:cNvPr id="22" name="Straight Arrow Connector 21"/>
          <p:cNvCxnSpPr/>
          <p:nvPr/>
        </p:nvCxnSpPr>
        <p:spPr>
          <a:xfrm flipH="1">
            <a:off x="8217603" y="3169047"/>
            <a:ext cx="8427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48835" y="3227754"/>
            <a:ext cx="674749" cy="78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8" idx="2"/>
            <a:endCxn id="9" idx="2"/>
          </p:cNvCxnSpPr>
          <p:nvPr/>
        </p:nvCxnSpPr>
        <p:spPr>
          <a:xfrm rot="5400000" flipH="1">
            <a:off x="3455565" y="1701925"/>
            <a:ext cx="30694" cy="3661826"/>
          </a:xfrm>
          <a:prstGeom prst="bentConnector3">
            <a:avLst>
              <a:gd name="adj1" fmla="val -545528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61523" y="5294029"/>
            <a:ext cx="1135154" cy="369332"/>
          </a:xfrm>
          <a:prstGeom prst="rect">
            <a:avLst/>
          </a:prstGeom>
          <a:noFill/>
        </p:spPr>
        <p:txBody>
          <a:bodyPr wrap="square" rtlCol="0">
            <a:spAutoFit/>
          </a:bodyPr>
          <a:lstStyle/>
          <a:p>
            <a:r>
              <a:rPr lang="en-US" dirty="0" smtClean="0"/>
              <a:t>Response</a:t>
            </a:r>
            <a:endParaRPr lang="en-US" dirty="0"/>
          </a:p>
        </p:txBody>
      </p:sp>
    </p:spTree>
    <p:extLst>
      <p:ext uri="{BB962C8B-B14F-4D97-AF65-F5344CB8AC3E}">
        <p14:creationId xmlns:p14="http://schemas.microsoft.com/office/powerpoint/2010/main" val="1792187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9" grpId="0" animBg="1"/>
      <p:bldP spid="20" grpId="0" animBg="1"/>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57DC2-970A-4B3E-BB1C-7A09969E49DF}" type="slidenum">
              <a:rPr lang="en-US" smtClean="0"/>
              <a:t>35</a:t>
            </a:fld>
            <a:endParaRPr lang="en-US" dirty="0"/>
          </a:p>
        </p:txBody>
      </p:sp>
      <p:sp>
        <p:nvSpPr>
          <p:cNvPr id="3" name="Title 5"/>
          <p:cNvSpPr txBox="1">
            <a:spLocks/>
          </p:cNvSpPr>
          <p:nvPr/>
        </p:nvSpPr>
        <p:spPr>
          <a:xfrm>
            <a:off x="347958" y="174748"/>
            <a:ext cx="3511943" cy="941954"/>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smtClean="0"/>
              <a:t>REFERENCE:</a:t>
            </a:r>
            <a:endParaRPr lang="en-US" sz="5400" b="1" dirty="0"/>
          </a:p>
        </p:txBody>
      </p:sp>
      <p:sp>
        <p:nvSpPr>
          <p:cNvPr id="5" name="TextBox 4"/>
          <p:cNvSpPr txBox="1"/>
          <p:nvPr/>
        </p:nvSpPr>
        <p:spPr>
          <a:xfrm>
            <a:off x="550259" y="1116702"/>
            <a:ext cx="9241104" cy="3416320"/>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https://huggingface.co/learn/agents-course/en/unit0/introduction </a:t>
            </a:r>
            <a:r>
              <a:rPr lang="en-US" dirty="0" smtClean="0">
                <a:hlinkClick r:id="rId2"/>
              </a:rPr>
              <a:t>[1</a:t>
            </a:r>
            <a:r>
              <a:rPr lang="en-US" dirty="0" smtClean="0">
                <a:hlinkClick r:id="rId3" action="ppaction://hlinksldjump"/>
              </a:rPr>
              <a:t>]</a:t>
            </a:r>
            <a:endParaRPr lang="en-US" dirty="0" smtClean="0"/>
          </a:p>
          <a:p>
            <a:pPr marL="285750" indent="-285750">
              <a:buFont typeface="Arial" panose="020B0604020202020204" pitchFamily="34" charset="0"/>
              <a:buChar char="•"/>
            </a:pPr>
            <a:r>
              <a:rPr lang="en-US" dirty="0"/>
              <a:t>Devlin, J., Chang, M.-W., Lee, K., &amp; </a:t>
            </a:r>
            <a:r>
              <a:rPr lang="en-US" dirty="0" err="1"/>
              <a:t>Toutanova</a:t>
            </a:r>
            <a:r>
              <a:rPr lang="en-US" dirty="0"/>
              <a:t>, K. (2019</a:t>
            </a:r>
            <a:r>
              <a:rPr lang="en-US" dirty="0" smtClean="0"/>
              <a:t>).</a:t>
            </a:r>
            <a:r>
              <a:rPr lang="en-US" dirty="0"/>
              <a:t/>
            </a:r>
            <a:br>
              <a:rPr lang="en-US" dirty="0"/>
            </a:br>
            <a:r>
              <a:rPr lang="en-US" i="1" dirty="0"/>
              <a:t>In Proceedings of NAACL-HLT 2019.</a:t>
            </a:r>
            <a:r>
              <a:rPr lang="en-US" dirty="0"/>
              <a:t/>
            </a:r>
            <a:br>
              <a:rPr lang="en-US" dirty="0"/>
            </a:br>
            <a:r>
              <a:rPr lang="en-US" dirty="0">
                <a:hlinkClick r:id="rId4"/>
              </a:rPr>
              <a:t>https://arxiv.org/abs/1810.04805 </a:t>
            </a:r>
            <a:r>
              <a:rPr lang="en-US" dirty="0" smtClean="0">
                <a:hlinkClick r:id="rId5" action="ppaction://hlinksldjump"/>
              </a:rPr>
              <a:t>[2]</a:t>
            </a:r>
            <a:endParaRPr lang="en-US" dirty="0" smtClean="0">
              <a:hlinkClick r:id="rId6"/>
            </a:endParaRPr>
          </a:p>
          <a:p>
            <a:pPr marL="285750" indent="-285750">
              <a:buFont typeface="Arial" panose="020B0604020202020204" pitchFamily="34" charset="0"/>
              <a:buChar char="•"/>
            </a:pPr>
            <a:r>
              <a:rPr lang="en-US" dirty="0" smtClean="0">
                <a:solidFill>
                  <a:srgbClr val="E571B5"/>
                </a:solidFill>
                <a:hlinkClick r:id="rId6"/>
              </a:rPr>
              <a:t>https</a:t>
            </a:r>
            <a:r>
              <a:rPr lang="en-US" dirty="0">
                <a:solidFill>
                  <a:srgbClr val="E571B5"/>
                </a:solidFill>
                <a:hlinkClick r:id="rId6"/>
              </a:rPr>
              <a:t>://microsoft.github.io/ai-agents-for-beginners/01-intro-to-ai-agents</a:t>
            </a:r>
            <a:r>
              <a:rPr lang="en-US" dirty="0" smtClean="0">
                <a:solidFill>
                  <a:srgbClr val="E571B5"/>
                </a:solidFill>
                <a:hlinkClick r:id="rId6"/>
              </a:rPr>
              <a:t>/</a:t>
            </a:r>
            <a:r>
              <a:rPr lang="en-US" dirty="0" smtClean="0">
                <a:solidFill>
                  <a:srgbClr val="E071B5"/>
                </a:solidFill>
              </a:rPr>
              <a:t> </a:t>
            </a:r>
            <a:r>
              <a:rPr lang="en-US" dirty="0" smtClean="0">
                <a:hlinkClick r:id="rId7" action="ppaction://hlinksldjump"/>
              </a:rPr>
              <a:t>[3]</a:t>
            </a:r>
            <a:endParaRPr lang="en-US" dirty="0" smtClean="0"/>
          </a:p>
          <a:p>
            <a:pPr marL="285750" indent="-285750">
              <a:buFont typeface="Arial" panose="020B0604020202020204" pitchFamily="34" charset="0"/>
              <a:buChar char="•"/>
            </a:pPr>
            <a:r>
              <a:rPr lang="en-US" dirty="0" smtClean="0"/>
              <a:t>Schick</a:t>
            </a:r>
            <a:r>
              <a:rPr lang="en-US" dirty="0"/>
              <a:t>, T., &amp; </a:t>
            </a:r>
            <a:r>
              <a:rPr lang="en-US" dirty="0" err="1"/>
              <a:t>Schütze</a:t>
            </a:r>
            <a:r>
              <a:rPr lang="en-US" dirty="0"/>
              <a:t>, H. (2023). </a:t>
            </a:r>
            <a:r>
              <a:rPr lang="en-US" i="1" dirty="0" err="1"/>
              <a:t>Toolformer</a:t>
            </a:r>
            <a:r>
              <a:rPr lang="en-US" i="1" dirty="0"/>
              <a:t>: Language Models Can Teach Themselves to Use Tools.</a:t>
            </a:r>
            <a:r>
              <a:rPr lang="en-US" dirty="0"/>
              <a:t> </a:t>
            </a:r>
            <a:r>
              <a:rPr lang="en-US" dirty="0" err="1"/>
              <a:t>arXiv</a:t>
            </a:r>
            <a:r>
              <a:rPr lang="en-US" dirty="0"/>
              <a:t> preprint.</a:t>
            </a:r>
            <a:br>
              <a:rPr lang="en-US" dirty="0"/>
            </a:br>
            <a:r>
              <a:rPr lang="en-US" dirty="0">
                <a:hlinkClick r:id="rId8"/>
              </a:rPr>
              <a:t>https://</a:t>
            </a:r>
            <a:r>
              <a:rPr lang="en-US" dirty="0" smtClean="0">
                <a:hlinkClick r:id="rId8"/>
              </a:rPr>
              <a:t>arxiv.org/abs/2302.04761</a:t>
            </a:r>
            <a:r>
              <a:rPr lang="en-US" dirty="0" smtClean="0"/>
              <a:t> </a:t>
            </a:r>
            <a:r>
              <a:rPr lang="en-US" dirty="0" smtClean="0">
                <a:hlinkClick r:id="rId9" action="ppaction://hlinksldjump"/>
              </a:rPr>
              <a:t>[4]</a:t>
            </a:r>
            <a:endParaRPr lang="en-US" dirty="0" smtClean="0"/>
          </a:p>
          <a:p>
            <a:pPr marL="285750" indent="-285750">
              <a:buFont typeface="Arial" panose="020B0604020202020204" pitchFamily="34" charset="0"/>
              <a:buChar char="•"/>
            </a:pPr>
            <a:r>
              <a:rPr lang="en-US" dirty="0"/>
              <a:t>Cisco Systems, Inc. (2025, March 17). </a:t>
            </a:r>
            <a:r>
              <a:rPr lang="en-US" i="1" dirty="0"/>
              <a:t>Cisco Paves the Way with Agentic AI Collaboration</a:t>
            </a:r>
            <a:r>
              <a:rPr lang="en-US" dirty="0"/>
              <a:t>. Cisco Newsroom. </a:t>
            </a:r>
            <a:r>
              <a:rPr lang="en-US" dirty="0" smtClean="0">
                <a:hlinkClick r:id="rId10"/>
              </a:rPr>
              <a:t>https</a:t>
            </a:r>
            <a:r>
              <a:rPr lang="en-US" dirty="0">
                <a:hlinkClick r:id="rId10"/>
              </a:rPr>
              <a:t>://newsroom.cisco.com/c/r/newsroom/en/us/a/y2025/m03/cisco-paves-the-way-with-agentic-ai-collaboration.html </a:t>
            </a:r>
            <a:r>
              <a:rPr lang="en-US" dirty="0" smtClean="0">
                <a:hlinkClick r:id="rId10"/>
              </a:rPr>
              <a:t>[5</a:t>
            </a:r>
            <a:r>
              <a:rPr lang="en-US" dirty="0" smtClean="0">
                <a:hlinkClick r:id="rId11" action="ppaction://hlinksldjump"/>
              </a:rPr>
              <a:t>]</a:t>
            </a:r>
            <a:endParaRPr lang="en-US" dirty="0" smtClean="0"/>
          </a:p>
          <a:p>
            <a:pPr marL="285750" indent="-285750">
              <a:buFont typeface="Arial" panose="020B0604020202020204" pitchFamily="34" charset="0"/>
              <a:buChar char="•"/>
            </a:pPr>
            <a:r>
              <a:rPr lang="en-US" dirty="0">
                <a:hlinkClick r:id="rId12"/>
              </a:rPr>
              <a:t>https://</a:t>
            </a:r>
            <a:r>
              <a:rPr lang="en-US" dirty="0" smtClean="0">
                <a:hlinkClick r:id="rId12"/>
              </a:rPr>
              <a:t>app.datacamp.com/learn/courses/introduction-to-ai-agents</a:t>
            </a:r>
            <a:r>
              <a:rPr lang="en-US" dirty="0" smtClean="0"/>
              <a:t> </a:t>
            </a:r>
            <a:r>
              <a:rPr lang="en-US" dirty="0" smtClean="0">
                <a:hlinkClick r:id="rId13" action="ppaction://hlinksldjump"/>
              </a:rPr>
              <a:t>[6]</a:t>
            </a:r>
            <a:endParaRPr lang="en-US" dirty="0"/>
          </a:p>
        </p:txBody>
      </p:sp>
    </p:spTree>
    <p:extLst>
      <p:ext uri="{BB962C8B-B14F-4D97-AF65-F5344CB8AC3E}">
        <p14:creationId xmlns:p14="http://schemas.microsoft.com/office/powerpoint/2010/main" val="2624234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lide Number Placeholder 2"/>
          <p:cNvSpPr>
            <a:spLocks noGrp="1"/>
          </p:cNvSpPr>
          <p:nvPr>
            <p:ph type="sldNum" sz="quarter" idx="12"/>
          </p:nvPr>
        </p:nvSpPr>
        <p:spPr/>
        <p:txBody>
          <a:bodyPr/>
          <a:lstStyle/>
          <a:p>
            <a:fld id="{69E57DC2-970A-4B3E-BB1C-7A09969E49DF}" type="slidenum">
              <a:rPr lang="en-US" smtClean="0"/>
              <a:pPr/>
              <a:t>36</a:t>
            </a:fld>
            <a:endParaRPr lang="en-US" dirty="0"/>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6928" y="719171"/>
            <a:ext cx="8304547" cy="1323439"/>
          </a:xfrm>
          <a:prstGeom prst="rect">
            <a:avLst/>
          </a:prstGeom>
          <a:noFill/>
        </p:spPr>
        <p:txBody>
          <a:bodyPr wrap="square" rtlCol="0">
            <a:spAutoFit/>
          </a:bodyPr>
          <a:lstStyle/>
          <a:p>
            <a:r>
              <a:rPr lang="en-US" sz="2000" dirty="0" smtClean="0"/>
              <a:t>An </a:t>
            </a:r>
            <a:r>
              <a:rPr lang="en-US" sz="2000" dirty="0"/>
              <a:t>LLM is a type of AI model that excels </a:t>
            </a:r>
            <a:r>
              <a:rPr lang="en-US" sz="2000" dirty="0" smtClean="0"/>
              <a:t>at understanding </a:t>
            </a:r>
            <a:r>
              <a:rPr lang="en-US" sz="2000" dirty="0"/>
              <a:t>and generating human </a:t>
            </a:r>
            <a:r>
              <a:rPr lang="en-US" sz="2000" dirty="0" smtClean="0"/>
              <a:t>language </a:t>
            </a:r>
            <a:r>
              <a:rPr lang="en-US" sz="2000" dirty="0"/>
              <a:t>It learns by reading huge amounts of text, so it can understand how language works</a:t>
            </a:r>
            <a:r>
              <a:rPr lang="en-US" sz="2000" dirty="0" smtClean="0"/>
              <a:t>. </a:t>
            </a:r>
            <a:r>
              <a:rPr lang="en-US" sz="2000" dirty="0"/>
              <a:t>Most modern LLMs use something called a </a:t>
            </a:r>
            <a:r>
              <a:rPr lang="en-US" sz="2000" dirty="0" smtClean="0"/>
              <a:t>Transformer</a:t>
            </a:r>
            <a:r>
              <a:rPr lang="en-US" sz="2000" dirty="0"/>
              <a:t>.</a:t>
            </a:r>
            <a:r>
              <a:rPr lang="en-US" sz="2000" dirty="0" smtClean="0">
                <a:hlinkClick r:id="rId3" action="ppaction://hlinksldjump"/>
              </a:rPr>
              <a:t> [1]</a:t>
            </a:r>
            <a:endParaRPr lang="en-US" sz="2000" dirty="0"/>
          </a:p>
        </p:txBody>
      </p:sp>
      <p:sp>
        <p:nvSpPr>
          <p:cNvPr id="3" name="TextBox 2"/>
          <p:cNvSpPr txBox="1"/>
          <p:nvPr/>
        </p:nvSpPr>
        <p:spPr>
          <a:xfrm>
            <a:off x="3790640" y="2349571"/>
            <a:ext cx="3908684" cy="523220"/>
          </a:xfrm>
          <a:prstGeom prst="rect">
            <a:avLst/>
          </a:prstGeom>
          <a:noFill/>
        </p:spPr>
        <p:txBody>
          <a:bodyPr wrap="square" rtlCol="0">
            <a:spAutoFit/>
          </a:bodyPr>
          <a:lstStyle/>
          <a:p>
            <a:r>
              <a:rPr lang="en-US" sz="2800" dirty="0" smtClean="0"/>
              <a:t>TYPES OF TRANSFORMER</a:t>
            </a:r>
            <a:endParaRPr lang="en-US" sz="2800" dirty="0"/>
          </a:p>
        </p:txBody>
      </p:sp>
      <p:sp>
        <p:nvSpPr>
          <p:cNvPr id="5" name="Oval 4"/>
          <p:cNvSpPr/>
          <p:nvPr/>
        </p:nvSpPr>
        <p:spPr>
          <a:xfrm>
            <a:off x="1821306" y="347148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ENCODER</a:t>
            </a:r>
            <a:endParaRPr lang="en-US" dirty="0"/>
          </a:p>
        </p:txBody>
      </p:sp>
      <p:sp>
        <p:nvSpPr>
          <p:cNvPr id="6" name="Oval 5"/>
          <p:cNvSpPr/>
          <p:nvPr/>
        </p:nvSpPr>
        <p:spPr>
          <a:xfrm>
            <a:off x="4437090" y="464723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SEQ2SEQ</a:t>
            </a:r>
            <a:endParaRPr lang="en-US" dirty="0"/>
          </a:p>
        </p:txBody>
      </p:sp>
      <p:sp>
        <p:nvSpPr>
          <p:cNvPr id="7" name="Oval 6"/>
          <p:cNvSpPr/>
          <p:nvPr/>
        </p:nvSpPr>
        <p:spPr>
          <a:xfrm>
            <a:off x="6917963" y="3471480"/>
            <a:ext cx="2615784" cy="876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DECODER</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527482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7247" y="1565490"/>
            <a:ext cx="3717560" cy="584775"/>
          </a:xfrm>
          <a:prstGeom prst="rect">
            <a:avLst/>
          </a:prstGeom>
          <a:noFill/>
        </p:spPr>
        <p:txBody>
          <a:bodyPr wrap="square" rtlCol="0">
            <a:spAutoFit/>
          </a:bodyPr>
          <a:lstStyle/>
          <a:p>
            <a:r>
              <a:rPr lang="en-US" sz="3200" dirty="0" smtClean="0"/>
              <a:t>TYPES OF ENCODER:</a:t>
            </a:r>
            <a:endParaRPr lang="en-US" sz="3200" dirty="0"/>
          </a:p>
        </p:txBody>
      </p:sp>
      <p:sp>
        <p:nvSpPr>
          <p:cNvPr id="3" name="Flowchart: Terminator 2"/>
          <p:cNvSpPr/>
          <p:nvPr/>
        </p:nvSpPr>
        <p:spPr>
          <a:xfrm>
            <a:off x="2457723" y="2749102"/>
            <a:ext cx="2907297" cy="8194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BERT</a:t>
            </a:r>
            <a:endParaRPr lang="en-US" sz="2400" dirty="0"/>
          </a:p>
        </p:txBody>
      </p:sp>
      <p:sp>
        <p:nvSpPr>
          <p:cNvPr id="4" name="Flowchart: Terminator 3"/>
          <p:cNvSpPr/>
          <p:nvPr/>
        </p:nvSpPr>
        <p:spPr>
          <a:xfrm>
            <a:off x="6830515" y="2749102"/>
            <a:ext cx="2709995" cy="81948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RoBERTa</a:t>
            </a:r>
            <a:endParaRPr lang="en-US" sz="2400" dirty="0"/>
          </a:p>
        </p:txBody>
      </p:sp>
      <p:sp>
        <p:nvSpPr>
          <p:cNvPr id="5" name="Slide Number Placeholder 4"/>
          <p:cNvSpPr>
            <a:spLocks noGrp="1"/>
          </p:cNvSpPr>
          <p:nvPr>
            <p:ph type="sldNum" sz="quarter" idx="12"/>
          </p:nvPr>
        </p:nvSpPr>
        <p:spPr/>
        <p:txBody>
          <a:bodyPr/>
          <a:lstStyle/>
          <a:p>
            <a:fld id="{69E57DC2-970A-4B3E-BB1C-7A09969E49DF}" type="slidenum">
              <a:rPr lang="en-US" smtClean="0"/>
              <a:t>5</a:t>
            </a:fld>
            <a:endParaRPr lang="en-US" dirty="0"/>
          </a:p>
        </p:txBody>
      </p:sp>
      <p:sp>
        <p:nvSpPr>
          <p:cNvPr id="6" name="TextBox 5"/>
          <p:cNvSpPr txBox="1"/>
          <p:nvPr/>
        </p:nvSpPr>
        <p:spPr>
          <a:xfrm>
            <a:off x="1788341" y="4529255"/>
            <a:ext cx="9257288" cy="923330"/>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Many popular encoder-based Transformer models such as RoBERTa, DistilBERT, and ALBERT are variants or improvements of the original BERT architecture, sharing its core design while optimizing for performance, size, or training efficiency</a:t>
            </a:r>
            <a:r>
              <a:rPr lang="en-US" dirty="0" smtClean="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hlinkClick r:id="rId3" action="ppaction://hlinksldjump"/>
              </a:rPr>
              <a:t>[3]</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323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7247" y="1986275"/>
            <a:ext cx="3717560" cy="584775"/>
          </a:xfrm>
          <a:prstGeom prst="rect">
            <a:avLst/>
          </a:prstGeom>
          <a:noFill/>
        </p:spPr>
        <p:txBody>
          <a:bodyPr wrap="square" rtlCol="0">
            <a:spAutoFit/>
          </a:bodyPr>
          <a:lstStyle/>
          <a:p>
            <a:r>
              <a:rPr lang="en-US" sz="3200" dirty="0" smtClean="0"/>
              <a:t>TYPES OF DECODER:</a:t>
            </a:r>
            <a:endParaRPr lang="en-US" sz="3200" dirty="0"/>
          </a:p>
        </p:txBody>
      </p:sp>
      <p:sp>
        <p:nvSpPr>
          <p:cNvPr id="3" name="Flowchart: Terminator 2"/>
          <p:cNvSpPr/>
          <p:nvPr/>
        </p:nvSpPr>
        <p:spPr>
          <a:xfrm>
            <a:off x="1632335" y="3380281"/>
            <a:ext cx="3667948" cy="8275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GEEDY DECODING</a:t>
            </a:r>
            <a:endParaRPr lang="en-US" sz="2400" dirty="0"/>
          </a:p>
        </p:txBody>
      </p:sp>
      <p:sp>
        <p:nvSpPr>
          <p:cNvPr id="4" name="Flowchart: Terminator 3"/>
          <p:cNvSpPr/>
          <p:nvPr/>
        </p:nvSpPr>
        <p:spPr>
          <a:xfrm>
            <a:off x="6830515" y="3380282"/>
            <a:ext cx="3810512" cy="82757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BEAM SEARCH</a:t>
            </a:r>
            <a:endParaRPr lang="en-US" sz="2400" dirty="0"/>
          </a:p>
        </p:txBody>
      </p:sp>
      <p:sp>
        <p:nvSpPr>
          <p:cNvPr id="5" name="Slide Number Placeholder 4"/>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597574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itle 5"/>
          <p:cNvSpPr>
            <a:spLocks noGrp="1"/>
          </p:cNvSpPr>
          <p:nvPr>
            <p:ph type="title"/>
          </p:nvPr>
        </p:nvSpPr>
        <p:spPr>
          <a:xfrm>
            <a:off x="1828800" y="1809404"/>
            <a:ext cx="6528216" cy="3265357"/>
          </a:xfrm>
        </p:spPr>
        <p:txBody>
          <a:bodyPr>
            <a:normAutofit/>
          </a:bodyPr>
          <a:lstStyle/>
          <a:p>
            <a:r>
              <a:rPr lang="en-US" sz="5400" b="1" dirty="0" smtClean="0"/>
              <a:t>What are AI AGENTS?</a:t>
            </a:r>
            <a:endParaRPr lang="en-US" sz="5400" b="1" dirty="0"/>
          </a:p>
        </p:txBody>
      </p:sp>
      <p:sp>
        <p:nvSpPr>
          <p:cNvPr id="2" name="Slide Number Placeholder 1"/>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94205660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1697" y="1439056"/>
            <a:ext cx="7112835" cy="1815882"/>
          </a:xfrm>
          <a:prstGeom prst="rect">
            <a:avLst/>
          </a:prstGeom>
          <a:noFill/>
        </p:spPr>
        <p:txBody>
          <a:bodyPr wrap="square" rtlCol="0">
            <a:spAutoFit/>
          </a:bodyPr>
          <a:lstStyle/>
          <a:p>
            <a:r>
              <a:rPr lang="en-US" sz="2800" dirty="0"/>
              <a:t>AI Agents are systems that enable Large Language Models(LLMs) to perform actions by extending their capabilities by giving LLMs access to tools and knowledge</a:t>
            </a:r>
            <a:r>
              <a:rPr lang="en-US" sz="2800" dirty="0" smtClean="0"/>
              <a:t>.</a:t>
            </a:r>
            <a:r>
              <a:rPr lang="en-US" sz="2800" dirty="0" smtClean="0">
                <a:hlinkClick r:id="rId3" action="ppaction://hlinksldjump"/>
              </a:rPr>
              <a:t>[3]</a:t>
            </a:r>
            <a:endParaRPr lang="en-US" sz="2800" dirty="0"/>
          </a:p>
        </p:txBody>
      </p:sp>
      <p:sp>
        <p:nvSpPr>
          <p:cNvPr id="3" name="TextBox 2"/>
          <p:cNvSpPr txBox="1"/>
          <p:nvPr/>
        </p:nvSpPr>
        <p:spPr>
          <a:xfrm>
            <a:off x="1221697" y="3410262"/>
            <a:ext cx="7180289" cy="2246769"/>
          </a:xfrm>
          <a:prstGeom prst="rect">
            <a:avLst/>
          </a:prstGeom>
          <a:noFill/>
        </p:spPr>
        <p:txBody>
          <a:bodyPr wrap="square" rtlCol="0">
            <a:spAutoFit/>
          </a:bodyPr>
          <a:lstStyle/>
          <a:p>
            <a:r>
              <a:rPr lang="en-US" sz="2800" dirty="0"/>
              <a:t>The concept of agents existed before the creation of LLMs (Large Language Models). The advantage of building AI Agents with LLMs is their ability to interpret human language and data</a:t>
            </a:r>
            <a:r>
              <a:rPr lang="en-US" sz="2800" dirty="0" smtClean="0"/>
              <a:t>.</a:t>
            </a:r>
            <a:r>
              <a:rPr lang="en-US" sz="2800" dirty="0" smtClean="0">
                <a:hlinkClick r:id="rId3" action="ppaction://hlinksldjump"/>
              </a:rPr>
              <a:t>[3]</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173357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schemeClr val="accent2">
                <a:tint val="45000"/>
                <a:satMod val="400000"/>
              </a:schemeClr>
            </a:duotone>
          </a:blip>
          <a:srcRect r="5870" b="11844"/>
          <a:stretch/>
        </p:blipFill>
        <p:spPr>
          <a:xfrm>
            <a:off x="2244571" y="1190936"/>
            <a:ext cx="7469056" cy="403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9E57DC2-970A-4B3E-BB1C-7A09969E49DF}" type="slidenum">
              <a:rPr lang="en-US" smtClean="0"/>
              <a:t>9</a:t>
            </a:fld>
            <a:endParaRPr lang="en-US" dirty="0"/>
          </a:p>
        </p:txBody>
      </p:sp>
      <p:sp>
        <p:nvSpPr>
          <p:cNvPr id="4" name="TextBox 3"/>
          <p:cNvSpPr txBox="1"/>
          <p:nvPr/>
        </p:nvSpPr>
        <p:spPr>
          <a:xfrm>
            <a:off x="9781082" y="5104151"/>
            <a:ext cx="569626" cy="369332"/>
          </a:xfrm>
          <a:prstGeom prst="rect">
            <a:avLst/>
          </a:prstGeom>
          <a:noFill/>
        </p:spPr>
        <p:txBody>
          <a:bodyPr wrap="square" rtlCol="0">
            <a:spAutoFit/>
          </a:bodyPr>
          <a:lstStyle/>
          <a:p>
            <a:r>
              <a:rPr lang="en-US" dirty="0" smtClean="0">
                <a:hlinkClick r:id="rId4" action="ppaction://hlinksldjump"/>
              </a:rPr>
              <a:t>[3]</a:t>
            </a:r>
            <a:endParaRPr lang="en-US" dirty="0"/>
          </a:p>
        </p:txBody>
      </p:sp>
    </p:spTree>
    <p:extLst>
      <p:ext uri="{BB962C8B-B14F-4D97-AF65-F5344CB8AC3E}">
        <p14:creationId xmlns:p14="http://schemas.microsoft.com/office/powerpoint/2010/main" val="403287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1142</Words>
  <Application>Microsoft Office PowerPoint</Application>
  <PresentationFormat>Widescreen</PresentationFormat>
  <Paragraphs>244</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Segoe UI</vt:lpstr>
      <vt:lpstr>Wingdings</vt:lpstr>
      <vt:lpstr>Celestial</vt:lpstr>
      <vt:lpstr>Introduction of AI Agents</vt:lpstr>
      <vt:lpstr>Plan: </vt:lpstr>
      <vt:lpstr>What are llmS?</vt:lpstr>
      <vt:lpstr>PowerPoint Presentation</vt:lpstr>
      <vt:lpstr>PowerPoint Presentation</vt:lpstr>
      <vt:lpstr>PowerPoint Presentation</vt:lpstr>
      <vt:lpstr>What are AI AGENTS?</vt:lpstr>
      <vt:lpstr>PowerPoint Presentation</vt:lpstr>
      <vt:lpstr>PowerPoint Presentation</vt:lpstr>
      <vt:lpstr>Components of ai agents</vt:lpstr>
      <vt:lpstr>PowerPoint Presentation</vt:lpstr>
      <vt:lpstr>PowerPoint Presentation</vt:lpstr>
      <vt:lpstr>CYCLES OF AI AGENTS</vt:lpstr>
      <vt:lpstr>PowerPoint Presentation</vt:lpstr>
      <vt:lpstr>PowerPoint Presentation</vt:lpstr>
      <vt:lpstr>PowerPoint Presentation</vt:lpstr>
      <vt:lpstr>PowerPoint Presentation</vt:lpstr>
      <vt:lpstr>TYPES OF AGENTS</vt:lpstr>
      <vt:lpstr>PowerPoint Presentation</vt:lpstr>
      <vt:lpstr>PowerPoint Presentation</vt:lpstr>
      <vt:lpstr>PowerPoint Presentation</vt:lpstr>
      <vt:lpstr>WhEN TO USE AI AGENTS</vt:lpstr>
      <vt:lpstr>PowerPoint Presentation</vt:lpstr>
      <vt:lpstr>AI AGENT FRAMEWORKS</vt:lpstr>
      <vt:lpstr>PowerPoint Presentation</vt:lpstr>
      <vt:lpstr>PowerPoint Presentation</vt:lpstr>
      <vt:lpstr>PowerPoint Presentation</vt:lpstr>
      <vt:lpstr>TOOL USE DESIGN PATTERN</vt:lpstr>
      <vt:lpstr>PowerPoint Presentation</vt:lpstr>
      <vt:lpstr>PowerPoint Presentation</vt:lpstr>
      <vt:lpstr>AGENTIC DESIGN PRINCIPLES</vt:lpstr>
      <vt:lpstr>PowerPoint Presentation</vt:lpstr>
      <vt:lpstr>GUARDRAILS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2025-08-01T15:46:23Z</dcterms:created>
  <dcterms:modified xsi:type="dcterms:W3CDTF">2025-08-05T07:59:29Z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